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27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35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69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896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85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30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44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9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6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85EB-FB53-427E-BF85-26B92A819042}" type="datetimeFigureOut">
              <a:rPr lang="lv-LV" smtClean="0"/>
              <a:t>27.03.2020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Ilze Kurme</a:t>
            </a:r>
          </a:p>
          <a:p>
            <a:pPr algn="r"/>
            <a:r>
              <a:rPr lang="lv-LV" dirty="0"/>
              <a:t>10.04.2019.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id="{37E57CB4-64D2-4FD4-B835-D6C80F61D104}"/>
              </a:ext>
            </a:extLst>
          </p:cNvPr>
          <p:cNvGrpSpPr/>
          <p:nvPr/>
        </p:nvGrpSpPr>
        <p:grpSpPr>
          <a:xfrm>
            <a:off x="201542" y="109426"/>
            <a:ext cx="2801923" cy="1501629"/>
            <a:chOff x="293615" y="285226"/>
            <a:chExt cx="2801923" cy="150162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A12EC27C-9B93-4553-8D41-2C1518EC0E85}"/>
                </a:ext>
              </a:extLst>
            </p:cNvPr>
            <p:cNvSpPr/>
            <p:nvPr/>
          </p:nvSpPr>
          <p:spPr>
            <a:xfrm>
              <a:off x="293615" y="285226"/>
              <a:ext cx="2550252" cy="150162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31E0CD4-3039-4684-B513-0E4BACE01861}"/>
                </a:ext>
              </a:extLst>
            </p:cNvPr>
            <p:cNvSpPr txBox="1"/>
            <p:nvPr/>
          </p:nvSpPr>
          <p:spPr>
            <a:xfrm>
              <a:off x="805342" y="285226"/>
              <a:ext cx="16526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600" b="1" dirty="0"/>
                <a:t>Apmācības 2019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5118E17-9403-41E1-B4C5-1BF4463F6C05}"/>
                </a:ext>
              </a:extLst>
            </p:cNvPr>
            <p:cNvSpPr txBox="1"/>
            <p:nvPr/>
          </p:nvSpPr>
          <p:spPr>
            <a:xfrm>
              <a:off x="419450" y="575040"/>
              <a:ext cx="26760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Vērtēšana         Lēmums</a:t>
              </a:r>
            </a:p>
            <a:p>
              <a:r>
                <a:rPr lang="lv-LV" sz="1400" dirty="0"/>
                <a:t>Vienošanās sākot ar 15. aprīli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1A753C8-4698-416A-A725-DBE42E4F2FAB}"/>
                </a:ext>
              </a:extLst>
            </p:cNvPr>
            <p:cNvGrpSpPr/>
            <p:nvPr/>
          </p:nvGrpSpPr>
          <p:grpSpPr>
            <a:xfrm>
              <a:off x="1287710" y="575040"/>
              <a:ext cx="155196" cy="225804"/>
              <a:chOff x="9362114" y="4656589"/>
              <a:chExt cx="155196" cy="225804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41516A1-9114-40B7-9245-360A01D9FBAA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A6338763-23B3-4F6A-9A4F-561C15498C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E3DDF0B-8602-4572-A6E0-C0390783F27F}"/>
                </a:ext>
              </a:extLst>
            </p:cNvPr>
            <p:cNvGrpSpPr/>
            <p:nvPr/>
          </p:nvGrpSpPr>
          <p:grpSpPr>
            <a:xfrm>
              <a:off x="2277608" y="575040"/>
              <a:ext cx="155196" cy="225804"/>
              <a:chOff x="9362114" y="4656589"/>
              <a:chExt cx="155196" cy="225804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61271798-A0F1-40A5-9135-00E26A2CC8CA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CC2D0DD8-D03E-4699-91DD-9FFA552D42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DBA8711-753A-4C15-AFC6-EDF018638E7F}"/>
                </a:ext>
              </a:extLst>
            </p:cNvPr>
            <p:cNvGrpSpPr/>
            <p:nvPr/>
          </p:nvGrpSpPr>
          <p:grpSpPr>
            <a:xfrm>
              <a:off x="679506" y="1056587"/>
              <a:ext cx="1866548" cy="662974"/>
              <a:chOff x="8185559" y="2881510"/>
              <a:chExt cx="1866548" cy="662974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D78594-160B-42DD-9824-86FAFC068E7C}"/>
                  </a:ext>
                </a:extLst>
              </p:cNvPr>
              <p:cNvSpPr txBox="1"/>
              <p:nvPr/>
            </p:nvSpPr>
            <p:spPr>
              <a:xfrm>
                <a:off x="8225406" y="2881510"/>
                <a:ext cx="461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/>
                  <a:t>12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AE3BD55-5ED6-46C2-AD55-4FC071D7E141}"/>
                  </a:ext>
                </a:extLst>
              </p:cNvPr>
              <p:cNvSpPr txBox="1"/>
              <p:nvPr/>
            </p:nvSpPr>
            <p:spPr>
              <a:xfrm>
                <a:off x="8862969" y="2881510"/>
                <a:ext cx="461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/>
                  <a:t>11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D52F5F3-70B3-4F59-9128-471AADD6E8BB}"/>
                  </a:ext>
                </a:extLst>
              </p:cNvPr>
              <p:cNvSpPr txBox="1"/>
              <p:nvPr/>
            </p:nvSpPr>
            <p:spPr>
              <a:xfrm>
                <a:off x="9464878" y="2881510"/>
                <a:ext cx="461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/>
                  <a:t>39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8BCEC0-BC3F-4AE3-BB63-65956E2AA5C3}"/>
                  </a:ext>
                </a:extLst>
              </p:cNvPr>
              <p:cNvSpPr txBox="1"/>
              <p:nvPr/>
            </p:nvSpPr>
            <p:spPr>
              <a:xfrm>
                <a:off x="8185559" y="3225351"/>
                <a:ext cx="53689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1000" dirty="0"/>
                  <a:t>tēmas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162EDE8-8FE9-49B9-9012-F3D421FE11B4}"/>
                  </a:ext>
                </a:extLst>
              </p:cNvPr>
              <p:cNvSpPr txBox="1"/>
              <p:nvPr/>
            </p:nvSpPr>
            <p:spPr>
              <a:xfrm>
                <a:off x="9418739" y="3221318"/>
                <a:ext cx="63336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1000" dirty="0"/>
                  <a:t>eksperti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AB6DFA9-C1B6-4428-A759-49F422F4FD38}"/>
                  </a:ext>
                </a:extLst>
              </p:cNvPr>
              <p:cNvSpPr txBox="1"/>
              <p:nvPr/>
            </p:nvSpPr>
            <p:spPr>
              <a:xfrm>
                <a:off x="8659536" y="3144374"/>
                <a:ext cx="9185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000" dirty="0"/>
                  <a:t>pakalpojuma sniedzēji</a:t>
                </a:r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6189B63-5C8D-421A-B1BE-D1289AEF20B7}"/>
              </a:ext>
            </a:extLst>
          </p:cNvPr>
          <p:cNvGrpSpPr/>
          <p:nvPr/>
        </p:nvGrpSpPr>
        <p:grpSpPr>
          <a:xfrm>
            <a:off x="3083161" y="220059"/>
            <a:ext cx="2801923" cy="880843"/>
            <a:chOff x="3254920" y="579364"/>
            <a:chExt cx="2801923" cy="880843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66FCEBE-C999-4CC0-A6EB-4F75356837BB}"/>
                </a:ext>
              </a:extLst>
            </p:cNvPr>
            <p:cNvSpPr/>
            <p:nvPr/>
          </p:nvSpPr>
          <p:spPr>
            <a:xfrm>
              <a:off x="3254920" y="579364"/>
              <a:ext cx="2550252" cy="880843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50AA016-5833-4B26-9B98-510D622BBC42}"/>
                </a:ext>
              </a:extLst>
            </p:cNvPr>
            <p:cNvSpPr txBox="1"/>
            <p:nvPr/>
          </p:nvSpPr>
          <p:spPr>
            <a:xfrm>
              <a:off x="3766647" y="579364"/>
              <a:ext cx="16526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600" b="1" dirty="0"/>
                <a:t>Metodika GRT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EB0837-7946-4C52-84E7-E8A0898AB7E0}"/>
                </a:ext>
              </a:extLst>
            </p:cNvPr>
            <p:cNvSpPr txBox="1"/>
            <p:nvPr/>
          </p:nvSpPr>
          <p:spPr>
            <a:xfrm>
              <a:off x="3380755" y="869178"/>
              <a:ext cx="26760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Pilotprojekts       (29. marts)</a:t>
              </a:r>
            </a:p>
            <a:p>
              <a:r>
                <a:rPr lang="lv-LV" sz="1400" dirty="0"/>
                <a:t>Ziņojums - maija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83994D1-70DF-4909-B839-C9BF76F86340}"/>
                </a:ext>
              </a:extLst>
            </p:cNvPr>
            <p:cNvGrpSpPr/>
            <p:nvPr/>
          </p:nvGrpSpPr>
          <p:grpSpPr>
            <a:xfrm>
              <a:off x="4452448" y="891669"/>
              <a:ext cx="155196" cy="225804"/>
              <a:chOff x="9362114" y="4656589"/>
              <a:chExt cx="155196" cy="225804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5F3980F-1F9E-465D-B53D-4238F9517B6C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8CF8379-187A-4CE7-90AE-41632D1BAA9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E9EA8E2-073C-44F5-A87D-D10DD1C56178}"/>
              </a:ext>
            </a:extLst>
          </p:cNvPr>
          <p:cNvGrpSpPr/>
          <p:nvPr/>
        </p:nvGrpSpPr>
        <p:grpSpPr>
          <a:xfrm>
            <a:off x="5794526" y="108134"/>
            <a:ext cx="2550252" cy="3075309"/>
            <a:chOff x="6216226" y="249200"/>
            <a:chExt cx="2550252" cy="307530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10A91C4-6C9C-4BEF-B080-2D917F3CB44E}"/>
                </a:ext>
              </a:extLst>
            </p:cNvPr>
            <p:cNvSpPr/>
            <p:nvPr/>
          </p:nvSpPr>
          <p:spPr>
            <a:xfrm>
              <a:off x="6216226" y="249200"/>
              <a:ext cx="2550252" cy="307530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DA425F5-BC62-4F99-A5B8-6B7872634322}"/>
                </a:ext>
              </a:extLst>
            </p:cNvPr>
            <p:cNvSpPr txBox="1"/>
            <p:nvPr/>
          </p:nvSpPr>
          <p:spPr>
            <a:xfrm>
              <a:off x="6522422" y="249200"/>
              <a:ext cx="20636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600" b="1" dirty="0"/>
                <a:t>Metodika Vardarbība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82B38F0-3106-4B99-942B-5D944A54E07D}"/>
                </a:ext>
              </a:extLst>
            </p:cNvPr>
            <p:cNvSpPr txBox="1"/>
            <p:nvPr/>
          </p:nvSpPr>
          <p:spPr>
            <a:xfrm>
              <a:off x="6522422" y="513847"/>
              <a:ext cx="20636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Pilotprojekts </a:t>
              </a:r>
            </a:p>
            <a:p>
              <a:pPr algn="ctr"/>
              <a:r>
                <a:rPr lang="lv-LV" sz="1400" dirty="0"/>
                <a:t>1.maijs – 31.oktobris</a:t>
              </a: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CA2B035-6775-4E93-A9E7-2B6CC1172829}"/>
                </a:ext>
              </a:extLst>
            </p:cNvPr>
            <p:cNvGrpSpPr/>
            <p:nvPr/>
          </p:nvGrpSpPr>
          <p:grpSpPr>
            <a:xfrm>
              <a:off x="6447833" y="1000482"/>
              <a:ext cx="1962951" cy="2200602"/>
              <a:chOff x="3436902" y="3812061"/>
              <a:chExt cx="1962951" cy="2200602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F313636-D4E5-4417-BD9F-7E3E2A337967}"/>
                  </a:ext>
                </a:extLst>
              </p:cNvPr>
              <p:cNvSpPr txBox="1"/>
              <p:nvPr/>
            </p:nvSpPr>
            <p:spPr>
              <a:xfrm>
                <a:off x="3436902" y="3812061"/>
                <a:ext cx="1002485" cy="2200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100" u="sng" dirty="0"/>
                  <a:t>Novadi</a:t>
                </a:r>
                <a:r>
                  <a:rPr lang="lv-LV" sz="800" u="sng" dirty="0"/>
                  <a:t>:</a:t>
                </a:r>
              </a:p>
              <a:p>
                <a:pPr algn="ctr"/>
                <a:r>
                  <a:rPr lang="en-GB" sz="1100" dirty="0" err="1"/>
                  <a:t>Aizpute</a:t>
                </a:r>
                <a:endParaRPr lang="en-GB" sz="1100" dirty="0"/>
              </a:p>
              <a:p>
                <a:pPr algn="ctr"/>
                <a:r>
                  <a:rPr lang="en-GB" sz="1100" dirty="0" err="1"/>
                  <a:t>Burtnieki</a:t>
                </a:r>
                <a:endParaRPr lang="lv-LV" sz="1100" dirty="0"/>
              </a:p>
              <a:p>
                <a:pPr algn="ctr"/>
                <a:r>
                  <a:rPr lang="lv-LV" sz="1100" dirty="0"/>
                  <a:t>Ķekava</a:t>
                </a:r>
              </a:p>
              <a:p>
                <a:pPr algn="ctr"/>
                <a:r>
                  <a:rPr lang="lv-LV" sz="1100" dirty="0"/>
                  <a:t>Lielvārde</a:t>
                </a:r>
              </a:p>
              <a:p>
                <a:pPr algn="ctr"/>
                <a:r>
                  <a:rPr lang="lv-LV" sz="1100" dirty="0"/>
                  <a:t>Limbaži</a:t>
                </a:r>
                <a:endParaRPr lang="en-GB" sz="1100" dirty="0"/>
              </a:p>
              <a:p>
                <a:pPr algn="ctr"/>
                <a:r>
                  <a:rPr lang="en-GB" sz="1100" dirty="0" err="1"/>
                  <a:t>Lubāna</a:t>
                </a:r>
                <a:endParaRPr lang="lv-LV" sz="1100" dirty="0"/>
              </a:p>
              <a:p>
                <a:pPr algn="ctr"/>
                <a:r>
                  <a:rPr lang="lv-LV" sz="1100" dirty="0"/>
                  <a:t>Mazsalaca</a:t>
                </a:r>
              </a:p>
              <a:p>
                <a:pPr algn="ctr"/>
                <a:r>
                  <a:rPr lang="lv-LV" sz="1100" dirty="0"/>
                  <a:t>Ozolnieki</a:t>
                </a:r>
              </a:p>
              <a:p>
                <a:pPr algn="ctr"/>
                <a:r>
                  <a:rPr lang="lv-LV" sz="1100" dirty="0"/>
                  <a:t>Saulkrasti</a:t>
                </a:r>
                <a:endParaRPr lang="en-GB" sz="1100" dirty="0"/>
              </a:p>
              <a:p>
                <a:pPr algn="ctr"/>
                <a:r>
                  <a:rPr lang="en-GB" sz="1100" dirty="0" err="1"/>
                  <a:t>Rēzekne</a:t>
                </a:r>
                <a:endParaRPr lang="en-GB" sz="1100" dirty="0"/>
              </a:p>
              <a:p>
                <a:pPr algn="ctr"/>
                <a:endParaRPr lang="en-GB" sz="800" dirty="0"/>
              </a:p>
              <a:p>
                <a:pPr algn="ctr"/>
                <a:endParaRPr lang="lv-LV" sz="800" dirty="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76E0384-1577-4860-A777-5EB5DC60D4B1}"/>
                  </a:ext>
                </a:extLst>
              </p:cNvPr>
              <p:cNvSpPr txBox="1"/>
              <p:nvPr/>
            </p:nvSpPr>
            <p:spPr>
              <a:xfrm>
                <a:off x="4488249" y="3812885"/>
                <a:ext cx="91160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 err="1"/>
                  <a:t>Saldus</a:t>
                </a:r>
                <a:endParaRPr lang="en-GB" sz="1200" dirty="0"/>
              </a:p>
              <a:p>
                <a:pPr algn="ctr"/>
                <a:r>
                  <a:rPr lang="lv-LV" sz="1200" dirty="0"/>
                  <a:t>Sigulda</a:t>
                </a:r>
              </a:p>
              <a:p>
                <a:pPr algn="ctr"/>
                <a:r>
                  <a:rPr lang="lv-LV" sz="1200" dirty="0"/>
                  <a:t>Tukums</a:t>
                </a:r>
              </a:p>
              <a:p>
                <a:pPr algn="ctr"/>
                <a:endParaRPr lang="lv-LV" sz="1200" dirty="0"/>
              </a:p>
              <a:p>
                <a:pPr algn="ctr"/>
                <a:r>
                  <a:rPr lang="lv-LV" sz="1200" u="sng" dirty="0"/>
                  <a:t>Pilsētas:</a:t>
                </a:r>
              </a:p>
              <a:p>
                <a:pPr algn="ctr"/>
                <a:r>
                  <a:rPr lang="lv-LV" sz="1200" dirty="0"/>
                  <a:t>Daugavpils</a:t>
                </a:r>
              </a:p>
              <a:p>
                <a:pPr algn="ctr"/>
                <a:r>
                  <a:rPr lang="lv-LV" sz="1200" dirty="0" err="1"/>
                  <a:t>Rēzekn</a:t>
                </a:r>
                <a:r>
                  <a:rPr lang="en-GB" sz="1200" dirty="0"/>
                  <a:t>e</a:t>
                </a:r>
                <a:endParaRPr lang="lv-LV" sz="1200" dirty="0"/>
              </a:p>
              <a:p>
                <a:pPr algn="ctr"/>
                <a:r>
                  <a:rPr lang="lv-LV" sz="1200" dirty="0"/>
                  <a:t>Valmiera</a:t>
                </a: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58E72CB-35EC-4673-B8AB-18F742A96F1F}"/>
              </a:ext>
            </a:extLst>
          </p:cNvPr>
          <p:cNvGrpSpPr/>
          <p:nvPr/>
        </p:nvGrpSpPr>
        <p:grpSpPr>
          <a:xfrm>
            <a:off x="6026133" y="2697761"/>
            <a:ext cx="2541865" cy="307777"/>
            <a:chOff x="1866130" y="4610003"/>
            <a:chExt cx="2558643" cy="307777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51B3716-D155-4E78-AFD4-1A57E8728660}"/>
                </a:ext>
              </a:extLst>
            </p:cNvPr>
            <p:cNvSpPr txBox="1"/>
            <p:nvPr/>
          </p:nvSpPr>
          <p:spPr>
            <a:xfrm>
              <a:off x="1866130" y="4610003"/>
              <a:ext cx="25586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Pieteikumi         10. aprīlis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5CB7FB2-1AE9-4020-A719-B95FB912048D}"/>
                </a:ext>
              </a:extLst>
            </p:cNvPr>
            <p:cNvCxnSpPr>
              <a:cxnSpLocks/>
            </p:cNvCxnSpPr>
            <p:nvPr/>
          </p:nvCxnSpPr>
          <p:spPr>
            <a:xfrm>
              <a:off x="2762710" y="4763891"/>
              <a:ext cx="2684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25449BA-E7CB-4C92-B6B4-9700A6659B03}"/>
              </a:ext>
            </a:extLst>
          </p:cNvPr>
          <p:cNvGrpSpPr/>
          <p:nvPr/>
        </p:nvGrpSpPr>
        <p:grpSpPr>
          <a:xfrm>
            <a:off x="3089080" y="2478202"/>
            <a:ext cx="2550252" cy="2171468"/>
            <a:chOff x="8958049" y="230374"/>
            <a:chExt cx="2550252" cy="213337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747E548-D652-43FC-BC89-096F349487F5}"/>
                </a:ext>
              </a:extLst>
            </p:cNvPr>
            <p:cNvGrpSpPr/>
            <p:nvPr/>
          </p:nvGrpSpPr>
          <p:grpSpPr>
            <a:xfrm>
              <a:off x="10329644" y="930937"/>
              <a:ext cx="155196" cy="225804"/>
              <a:chOff x="9362114" y="4656589"/>
              <a:chExt cx="155196" cy="22580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C21827F-0E44-41A4-B432-2F0A1B850825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22158B-02AE-4BC7-95C1-5C2B9DBDAE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F7275561-5DA6-4AE3-B2AC-9107AF3E113A}"/>
                </a:ext>
              </a:extLst>
            </p:cNvPr>
            <p:cNvSpPr/>
            <p:nvPr/>
          </p:nvSpPr>
          <p:spPr>
            <a:xfrm>
              <a:off x="8958049" y="230375"/>
              <a:ext cx="2550252" cy="2133374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5E60A92-D5E5-45BB-A6BE-7169EC4AC8F1}"/>
                </a:ext>
              </a:extLst>
            </p:cNvPr>
            <p:cNvSpPr txBox="1"/>
            <p:nvPr/>
          </p:nvSpPr>
          <p:spPr>
            <a:xfrm>
              <a:off x="9201328" y="230374"/>
              <a:ext cx="2063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Metodika </a:t>
              </a:r>
            </a:p>
            <a:p>
              <a:pPr algn="ctr"/>
              <a:r>
                <a:rPr lang="lv-LV" sz="1600" b="1" dirty="0"/>
                <a:t>Ģimenes ar bērniem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7AFF562-8571-4F51-9217-2509D5F0F3EF}"/>
                </a:ext>
              </a:extLst>
            </p:cNvPr>
            <p:cNvSpPr txBox="1"/>
            <p:nvPr/>
          </p:nvSpPr>
          <p:spPr>
            <a:xfrm>
              <a:off x="9073391" y="889951"/>
              <a:ext cx="13338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Satura projekts </a:t>
              </a: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4648B58-9540-4CF8-A1A0-0B024748E1EA}"/>
                </a:ext>
              </a:extLst>
            </p:cNvPr>
            <p:cNvGrpSpPr/>
            <p:nvPr/>
          </p:nvGrpSpPr>
          <p:grpSpPr>
            <a:xfrm>
              <a:off x="9588235" y="1218051"/>
              <a:ext cx="1438573" cy="478101"/>
              <a:chOff x="5506712" y="4000961"/>
              <a:chExt cx="2152435" cy="756730"/>
            </a:xfrm>
          </p:grpSpPr>
          <p:pic>
            <p:nvPicPr>
              <p:cNvPr id="44" name="Picture 43">
                <a:extLst>
                  <a:ext uri="{FF2B5EF4-FFF2-40B4-BE49-F238E27FC236}">
                    <a16:creationId xmlns:a16="http://schemas.microsoft.com/office/drawing/2014/main" id="{20A57AFB-9C53-4917-AF17-AC94225C07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04139" y="4002683"/>
                <a:ext cx="755008" cy="755008"/>
              </a:xfrm>
              <a:prstGeom prst="rect">
                <a:avLst/>
              </a:prstGeom>
            </p:spPr>
          </p:pic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65150176-CC2D-4267-8656-5D221E285D9B}"/>
                  </a:ext>
                </a:extLst>
              </p:cNvPr>
              <p:cNvGrpSpPr/>
              <p:nvPr/>
            </p:nvGrpSpPr>
            <p:grpSpPr>
              <a:xfrm>
                <a:off x="5506712" y="4000961"/>
                <a:ext cx="1454737" cy="756640"/>
                <a:chOff x="5449402" y="3993146"/>
                <a:chExt cx="1454737" cy="756640"/>
              </a:xfrm>
            </p:grpSpPr>
            <p:pic>
              <p:nvPicPr>
                <p:cNvPr id="46" name="Picture 45">
                  <a:extLst>
                    <a:ext uri="{FF2B5EF4-FFF2-40B4-BE49-F238E27FC236}">
                      <a16:creationId xmlns:a16="http://schemas.microsoft.com/office/drawing/2014/main" id="{068132B9-6F32-40C1-BA31-3EA9E08520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49131" y="3994778"/>
                  <a:ext cx="755008" cy="755008"/>
                </a:xfrm>
                <a:prstGeom prst="rect">
                  <a:avLst/>
                </a:prstGeom>
              </p:spPr>
            </p:pic>
            <p:pic>
              <p:nvPicPr>
                <p:cNvPr id="47" name="Picture 46">
                  <a:extLst>
                    <a:ext uri="{FF2B5EF4-FFF2-40B4-BE49-F238E27FC236}">
                      <a16:creationId xmlns:a16="http://schemas.microsoft.com/office/drawing/2014/main" id="{34EA415C-DB78-4F09-85AC-84E5841315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49402" y="3993146"/>
                  <a:ext cx="755008" cy="755008"/>
                </a:xfrm>
                <a:prstGeom prst="rect">
                  <a:avLst/>
                </a:prstGeom>
              </p:spPr>
            </p:pic>
          </p:grp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90680F0-2424-41CF-86D6-7854E4D0358C}"/>
                </a:ext>
              </a:extLst>
            </p:cNvPr>
            <p:cNvSpPr txBox="1"/>
            <p:nvPr/>
          </p:nvSpPr>
          <p:spPr>
            <a:xfrm>
              <a:off x="9227504" y="1738803"/>
              <a:ext cx="20721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Saruna par Bāriņtiesām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9242889-5168-47C1-9BD3-EE6E4546EC5C}"/>
                </a:ext>
              </a:extLst>
            </p:cNvPr>
            <p:cNvSpPr txBox="1"/>
            <p:nvPr/>
          </p:nvSpPr>
          <p:spPr>
            <a:xfrm>
              <a:off x="9433710" y="1967493"/>
              <a:ext cx="17255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Semināri vadītājiem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394D46B-BBB0-4581-874C-7830C8A9F72C}"/>
              </a:ext>
            </a:extLst>
          </p:cNvPr>
          <p:cNvGrpSpPr/>
          <p:nvPr/>
        </p:nvGrpSpPr>
        <p:grpSpPr>
          <a:xfrm>
            <a:off x="8504058" y="151596"/>
            <a:ext cx="2550252" cy="1577289"/>
            <a:chOff x="8724550" y="1627465"/>
            <a:chExt cx="2550252" cy="1577289"/>
          </a:xfrm>
        </p:grpSpPr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1EA002F0-BA95-4F27-981D-D1CEE054E8F1}"/>
                </a:ext>
              </a:extLst>
            </p:cNvPr>
            <p:cNvSpPr/>
            <p:nvPr/>
          </p:nvSpPr>
          <p:spPr>
            <a:xfrm>
              <a:off x="8724550" y="1627465"/>
              <a:ext cx="2550252" cy="157728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A16E23C-A201-4B2D-8B3A-45E26558BCB2}"/>
                </a:ext>
              </a:extLst>
            </p:cNvPr>
            <p:cNvSpPr txBox="1"/>
            <p:nvPr/>
          </p:nvSpPr>
          <p:spPr>
            <a:xfrm>
              <a:off x="8967829" y="1627465"/>
              <a:ext cx="2063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Metodika </a:t>
              </a:r>
            </a:p>
            <a:p>
              <a:pPr algn="ctr"/>
              <a:r>
                <a:rPr lang="lv-LV" sz="1600" b="1" dirty="0"/>
                <a:t>Jaunieši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50F6C8C-40E3-4ABF-8F06-7DD72EA62CE0}"/>
                </a:ext>
              </a:extLst>
            </p:cNvPr>
            <p:cNvSpPr txBox="1"/>
            <p:nvPr/>
          </p:nvSpPr>
          <p:spPr>
            <a:xfrm>
              <a:off x="8954191" y="2735637"/>
              <a:ext cx="21916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Saruna par mērķa grupu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C11384-05DF-48D4-8672-21E07E83F276}"/>
                </a:ext>
              </a:extLst>
            </p:cNvPr>
            <p:cNvGrpSpPr/>
            <p:nvPr/>
          </p:nvGrpSpPr>
          <p:grpSpPr>
            <a:xfrm>
              <a:off x="9280388" y="2212240"/>
              <a:ext cx="1438573" cy="478101"/>
              <a:chOff x="5506712" y="4000961"/>
              <a:chExt cx="2152435" cy="756730"/>
            </a:xfrm>
          </p:grpSpPr>
          <p:pic>
            <p:nvPicPr>
              <p:cNvPr id="67" name="Picture 66">
                <a:extLst>
                  <a:ext uri="{FF2B5EF4-FFF2-40B4-BE49-F238E27FC236}">
                    <a16:creationId xmlns:a16="http://schemas.microsoft.com/office/drawing/2014/main" id="{3C1BF5AB-6E57-47D6-8CBA-44B13F1489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04139" y="4002683"/>
                <a:ext cx="755008" cy="755008"/>
              </a:xfrm>
              <a:prstGeom prst="rect">
                <a:avLst/>
              </a:prstGeom>
            </p:spPr>
          </p:pic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B6EA1412-7103-411E-8B86-3F82EC1C49A5}"/>
                  </a:ext>
                </a:extLst>
              </p:cNvPr>
              <p:cNvGrpSpPr/>
              <p:nvPr/>
            </p:nvGrpSpPr>
            <p:grpSpPr>
              <a:xfrm>
                <a:off x="5506712" y="4000961"/>
                <a:ext cx="1454737" cy="756640"/>
                <a:chOff x="5449402" y="3993146"/>
                <a:chExt cx="1454737" cy="756640"/>
              </a:xfrm>
            </p:grpSpPr>
            <p:pic>
              <p:nvPicPr>
                <p:cNvPr id="69" name="Picture 68">
                  <a:extLst>
                    <a:ext uri="{FF2B5EF4-FFF2-40B4-BE49-F238E27FC236}">
                      <a16:creationId xmlns:a16="http://schemas.microsoft.com/office/drawing/2014/main" id="{CD5AF527-3AB1-408D-8D91-A9CEC5CAC9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49131" y="3994778"/>
                  <a:ext cx="755008" cy="755008"/>
                </a:xfrm>
                <a:prstGeom prst="rect">
                  <a:avLst/>
                </a:prstGeom>
              </p:spPr>
            </p:pic>
            <p:pic>
              <p:nvPicPr>
                <p:cNvPr id="70" name="Picture 69">
                  <a:extLst>
                    <a:ext uri="{FF2B5EF4-FFF2-40B4-BE49-F238E27FC236}">
                      <a16:creationId xmlns:a16="http://schemas.microsoft.com/office/drawing/2014/main" id="{27EB0160-A475-4FB7-98C4-88E22B1ED51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49402" y="3993146"/>
                  <a:ext cx="755008" cy="755008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2D08768-AB5F-4579-9444-C2E9A88D9DFF}"/>
              </a:ext>
            </a:extLst>
          </p:cNvPr>
          <p:cNvGrpSpPr/>
          <p:nvPr/>
        </p:nvGrpSpPr>
        <p:grpSpPr>
          <a:xfrm>
            <a:off x="8517057" y="1851711"/>
            <a:ext cx="2550252" cy="1577289"/>
            <a:chOff x="8724550" y="1627465"/>
            <a:chExt cx="2550252" cy="1577289"/>
          </a:xfrm>
        </p:grpSpPr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B92434BF-E817-4F37-8532-635CE070E4EE}"/>
                </a:ext>
              </a:extLst>
            </p:cNvPr>
            <p:cNvSpPr/>
            <p:nvPr/>
          </p:nvSpPr>
          <p:spPr>
            <a:xfrm>
              <a:off x="8724550" y="1627465"/>
              <a:ext cx="2550252" cy="157728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94D9C7D-FE0C-4647-A550-6930A9D1EEAF}"/>
                </a:ext>
              </a:extLst>
            </p:cNvPr>
            <p:cNvSpPr txBox="1"/>
            <p:nvPr/>
          </p:nvSpPr>
          <p:spPr>
            <a:xfrm>
              <a:off x="8967829" y="1627465"/>
              <a:ext cx="2063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Metodika </a:t>
              </a:r>
            </a:p>
            <a:p>
              <a:pPr algn="ctr"/>
              <a:r>
                <a:rPr lang="lv-LV" sz="1600" b="1" dirty="0"/>
                <a:t>Dažādība/Vienlīdzība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419B5C3-9F10-4B1B-8331-F24563192201}"/>
                </a:ext>
              </a:extLst>
            </p:cNvPr>
            <p:cNvSpPr txBox="1"/>
            <p:nvPr/>
          </p:nvSpPr>
          <p:spPr>
            <a:xfrm>
              <a:off x="8954191" y="2735637"/>
              <a:ext cx="21916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Diskusija II ceturksnī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9BCCF56-8443-4568-B379-CDFFF36303EA}"/>
                </a:ext>
              </a:extLst>
            </p:cNvPr>
            <p:cNvGrpSpPr/>
            <p:nvPr/>
          </p:nvGrpSpPr>
          <p:grpSpPr>
            <a:xfrm>
              <a:off x="9280388" y="2212240"/>
              <a:ext cx="1438573" cy="478101"/>
              <a:chOff x="5506712" y="4000961"/>
              <a:chExt cx="2152435" cy="756730"/>
            </a:xfrm>
          </p:grpSpPr>
          <p:pic>
            <p:nvPicPr>
              <p:cNvPr id="76" name="Picture 75">
                <a:extLst>
                  <a:ext uri="{FF2B5EF4-FFF2-40B4-BE49-F238E27FC236}">
                    <a16:creationId xmlns:a16="http://schemas.microsoft.com/office/drawing/2014/main" id="{65D722B9-E36A-4AD2-B994-146492F788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04139" y="4002683"/>
                <a:ext cx="755008" cy="755008"/>
              </a:xfrm>
              <a:prstGeom prst="rect">
                <a:avLst/>
              </a:prstGeom>
            </p:spPr>
          </p:pic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309A9768-4460-40A4-B041-D6DC7327C25E}"/>
                  </a:ext>
                </a:extLst>
              </p:cNvPr>
              <p:cNvGrpSpPr/>
              <p:nvPr/>
            </p:nvGrpSpPr>
            <p:grpSpPr>
              <a:xfrm>
                <a:off x="5506712" y="4000961"/>
                <a:ext cx="1454737" cy="756640"/>
                <a:chOff x="5449402" y="3993146"/>
                <a:chExt cx="1454737" cy="756640"/>
              </a:xfrm>
            </p:grpSpPr>
            <p:pic>
              <p:nvPicPr>
                <p:cNvPr id="78" name="Picture 77">
                  <a:extLst>
                    <a:ext uri="{FF2B5EF4-FFF2-40B4-BE49-F238E27FC236}">
                      <a16:creationId xmlns:a16="http://schemas.microsoft.com/office/drawing/2014/main" id="{D8520E8D-8171-48EA-8052-041F24C85A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49131" y="3994778"/>
                  <a:ext cx="755008" cy="755008"/>
                </a:xfrm>
                <a:prstGeom prst="rect">
                  <a:avLst/>
                </a:prstGeom>
              </p:spPr>
            </p:pic>
            <p:pic>
              <p:nvPicPr>
                <p:cNvPr id="79" name="Picture 78">
                  <a:extLst>
                    <a:ext uri="{FF2B5EF4-FFF2-40B4-BE49-F238E27FC236}">
                      <a16:creationId xmlns:a16="http://schemas.microsoft.com/office/drawing/2014/main" id="{057B2F58-D00C-4B02-920A-4ABC9C83F35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49402" y="3993146"/>
                  <a:ext cx="755008" cy="755008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C1E59D86-7403-4C39-8A7B-347906765B55}"/>
              </a:ext>
            </a:extLst>
          </p:cNvPr>
          <p:cNvGrpSpPr/>
          <p:nvPr/>
        </p:nvGrpSpPr>
        <p:grpSpPr>
          <a:xfrm>
            <a:off x="190842" y="1707957"/>
            <a:ext cx="2550252" cy="1655764"/>
            <a:chOff x="8724550" y="1627465"/>
            <a:chExt cx="2550252" cy="1801535"/>
          </a:xfrm>
        </p:grpSpPr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9411EDFF-F9EE-4733-A9D0-D2DE2F2B48AF}"/>
                </a:ext>
              </a:extLst>
            </p:cNvPr>
            <p:cNvSpPr/>
            <p:nvPr/>
          </p:nvSpPr>
          <p:spPr>
            <a:xfrm>
              <a:off x="8724550" y="1627465"/>
              <a:ext cx="2550252" cy="1801535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162B88B-EB42-44FA-A594-7783B8CFB83E}"/>
                </a:ext>
              </a:extLst>
            </p:cNvPr>
            <p:cNvSpPr txBox="1"/>
            <p:nvPr/>
          </p:nvSpPr>
          <p:spPr>
            <a:xfrm>
              <a:off x="8967829" y="1627465"/>
              <a:ext cx="2063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Izdevums </a:t>
              </a:r>
            </a:p>
            <a:p>
              <a:pPr algn="ctr"/>
              <a:r>
                <a:rPr lang="lv-LV" sz="1600" b="1" dirty="0"/>
                <a:t>Sociālais darbs Latvijā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5144FEC-BA6C-440F-94F9-B39B065E9A40}"/>
                </a:ext>
              </a:extLst>
            </p:cNvPr>
            <p:cNvSpPr txBox="1"/>
            <p:nvPr/>
          </p:nvSpPr>
          <p:spPr>
            <a:xfrm>
              <a:off x="8967829" y="2986553"/>
              <a:ext cx="21916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Pieejams 30.aprīlis, 2019</a:t>
              </a: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602A6F2B-5255-4420-8D5B-B44F21CE06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4699" y="2193262"/>
              <a:ext cx="661099" cy="755890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05BBD64-742A-4DCD-B4E3-71D5BE5F8C20}"/>
                </a:ext>
              </a:extLst>
            </p:cNvPr>
            <p:cNvSpPr txBox="1"/>
            <p:nvPr/>
          </p:nvSpPr>
          <p:spPr>
            <a:xfrm>
              <a:off x="10005469" y="2343566"/>
              <a:ext cx="870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2019/1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F4525AE-B0F7-4FF8-96D6-FD8379208DF2}"/>
              </a:ext>
            </a:extLst>
          </p:cNvPr>
          <p:cNvGrpSpPr/>
          <p:nvPr/>
        </p:nvGrpSpPr>
        <p:grpSpPr>
          <a:xfrm>
            <a:off x="3369220" y="1221888"/>
            <a:ext cx="1878299" cy="1141861"/>
            <a:chOff x="3085587" y="3041911"/>
            <a:chExt cx="1878299" cy="1141861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B6EA4E9-71FF-40A2-97C8-9FA9E44D136D}"/>
                </a:ext>
              </a:extLst>
            </p:cNvPr>
            <p:cNvGrpSpPr/>
            <p:nvPr/>
          </p:nvGrpSpPr>
          <p:grpSpPr>
            <a:xfrm>
              <a:off x="4457182" y="3742474"/>
              <a:ext cx="155196" cy="225804"/>
              <a:chOff x="9362114" y="4656589"/>
              <a:chExt cx="155196" cy="225804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1DA2B140-B97B-4997-B6B0-3F8FF84BB601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9C0B64D5-98BF-4F56-94BB-5557640230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E5FE06D8-1325-442B-8A4F-31C7242AB1B1}"/>
                </a:ext>
              </a:extLst>
            </p:cNvPr>
            <p:cNvSpPr/>
            <p:nvPr/>
          </p:nvSpPr>
          <p:spPr>
            <a:xfrm>
              <a:off x="3085587" y="3041912"/>
              <a:ext cx="1878299" cy="114186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2CA95450-AF1E-42E2-8AE3-1986BB260AC2}"/>
                </a:ext>
              </a:extLst>
            </p:cNvPr>
            <p:cNvSpPr txBox="1"/>
            <p:nvPr/>
          </p:nvSpPr>
          <p:spPr>
            <a:xfrm>
              <a:off x="3328867" y="3041911"/>
              <a:ext cx="13338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Metodika </a:t>
              </a:r>
            </a:p>
            <a:p>
              <a:pPr algn="ctr"/>
              <a:r>
                <a:rPr lang="lv-LV" sz="1600" b="1" dirty="0"/>
                <a:t>Atkarības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293FEC2A-1660-47A4-BB77-404325463255}"/>
                </a:ext>
              </a:extLst>
            </p:cNvPr>
            <p:cNvSpPr txBox="1"/>
            <p:nvPr/>
          </p:nvSpPr>
          <p:spPr>
            <a:xfrm>
              <a:off x="3200929" y="3701488"/>
              <a:ext cx="13338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Satura projekts 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52EFB9C7-7C72-4BBB-B4FC-CA8E290F977C}"/>
              </a:ext>
            </a:extLst>
          </p:cNvPr>
          <p:cNvGrpSpPr/>
          <p:nvPr/>
        </p:nvGrpSpPr>
        <p:grpSpPr>
          <a:xfrm>
            <a:off x="132634" y="5348576"/>
            <a:ext cx="2550252" cy="1446608"/>
            <a:chOff x="8724550" y="1627408"/>
            <a:chExt cx="2550252" cy="1446608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54ADC6B-D748-4E54-8E14-D94B281209FC}"/>
                </a:ext>
              </a:extLst>
            </p:cNvPr>
            <p:cNvGrpSpPr/>
            <p:nvPr/>
          </p:nvGrpSpPr>
          <p:grpSpPr>
            <a:xfrm>
              <a:off x="9554861" y="2225769"/>
              <a:ext cx="155196" cy="225804"/>
              <a:chOff x="9362114" y="4656589"/>
              <a:chExt cx="155196" cy="225804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4415D0D-A087-479B-BA56-BFBE2AA330A0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D42C1005-94C9-484E-8A5C-95DCB988D0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36DD29C2-578C-4BE1-B12A-ECC41FA1ED63}"/>
                </a:ext>
              </a:extLst>
            </p:cNvPr>
            <p:cNvSpPr/>
            <p:nvPr/>
          </p:nvSpPr>
          <p:spPr>
            <a:xfrm>
              <a:off x="8724550" y="1627466"/>
              <a:ext cx="2550252" cy="144655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02086FD-F855-4705-ADC8-9147D3B8FF05}"/>
                </a:ext>
              </a:extLst>
            </p:cNvPr>
            <p:cNvSpPr txBox="1"/>
            <p:nvPr/>
          </p:nvSpPr>
          <p:spPr>
            <a:xfrm>
              <a:off x="8903861" y="1627408"/>
              <a:ext cx="21916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Teoriju sociālajā darbā </a:t>
              </a:r>
            </a:p>
            <a:p>
              <a:pPr algn="ctr"/>
              <a:r>
                <a:rPr lang="lv-LV" sz="1600" b="1" dirty="0"/>
                <a:t>grāmata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1904B93-57CA-479C-94DD-54B19A80F7FB}"/>
                </a:ext>
              </a:extLst>
            </p:cNvPr>
            <p:cNvSpPr txBox="1"/>
            <p:nvPr/>
          </p:nvSpPr>
          <p:spPr>
            <a:xfrm>
              <a:off x="8903861" y="2212183"/>
              <a:ext cx="1746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Līgums       8. marts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9A2C162D-AC33-4781-96DA-0C4C931D215C}"/>
                </a:ext>
              </a:extLst>
            </p:cNvPr>
            <p:cNvSpPr txBox="1"/>
            <p:nvPr/>
          </p:nvSpPr>
          <p:spPr>
            <a:xfrm>
              <a:off x="8871452" y="2539961"/>
              <a:ext cx="22903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Satura projekts – Maijs, 2019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8D3033A-113E-4673-9A71-10E3F665CABB}"/>
              </a:ext>
            </a:extLst>
          </p:cNvPr>
          <p:cNvGrpSpPr/>
          <p:nvPr/>
        </p:nvGrpSpPr>
        <p:grpSpPr>
          <a:xfrm>
            <a:off x="149896" y="3461430"/>
            <a:ext cx="2550252" cy="1801535"/>
            <a:chOff x="8724550" y="1627408"/>
            <a:chExt cx="2550252" cy="2178238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85270E72-ECC3-47FE-8B94-2CA97E54838E}"/>
                </a:ext>
              </a:extLst>
            </p:cNvPr>
            <p:cNvGrpSpPr/>
            <p:nvPr/>
          </p:nvGrpSpPr>
          <p:grpSpPr>
            <a:xfrm>
              <a:off x="10680835" y="2240893"/>
              <a:ext cx="155196" cy="225804"/>
              <a:chOff x="9362114" y="4656589"/>
              <a:chExt cx="155196" cy="225804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8AD0B8B-90E4-44BC-A120-4F2510403213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B5912217-88FB-4E3F-9A34-432CADBC7C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08" name="Rectangle: Rounded Corners 107">
              <a:extLst>
                <a:ext uri="{FF2B5EF4-FFF2-40B4-BE49-F238E27FC236}">
                  <a16:creationId xmlns:a16="http://schemas.microsoft.com/office/drawing/2014/main" id="{56FC0E27-C1FB-4E5E-8089-546C816F9137}"/>
                </a:ext>
              </a:extLst>
            </p:cNvPr>
            <p:cNvSpPr/>
            <p:nvPr/>
          </p:nvSpPr>
          <p:spPr>
            <a:xfrm>
              <a:off x="8724550" y="1627466"/>
              <a:ext cx="2550252" cy="217818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E693E7BD-65EB-407A-BF1A-E5C1FA85AC7A}"/>
                </a:ext>
              </a:extLst>
            </p:cNvPr>
            <p:cNvSpPr txBox="1"/>
            <p:nvPr/>
          </p:nvSpPr>
          <p:spPr>
            <a:xfrm>
              <a:off x="8903861" y="1627408"/>
              <a:ext cx="21916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Sociālās darba terminoloģijas vārdnīca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B2154A41-ED88-4E8A-890D-4CEBC88CE818}"/>
                </a:ext>
              </a:extLst>
            </p:cNvPr>
            <p:cNvSpPr txBox="1"/>
            <p:nvPr/>
          </p:nvSpPr>
          <p:spPr>
            <a:xfrm>
              <a:off x="8903861" y="2212183"/>
              <a:ext cx="18686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Izstrādes metodoloģija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75EED8A9-EB22-4A7B-BFAA-1ADA93C3B604}"/>
                </a:ext>
              </a:extLst>
            </p:cNvPr>
            <p:cNvSpPr txBox="1"/>
            <p:nvPr/>
          </p:nvSpPr>
          <p:spPr>
            <a:xfrm>
              <a:off x="8871452" y="2514434"/>
              <a:ext cx="2403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Terminu kopa 1 - ~ 200 termini</a:t>
              </a:r>
            </a:p>
            <a:p>
              <a:pPr algn="ctr"/>
              <a:r>
                <a:rPr lang="lv-LV" sz="1400" dirty="0"/>
                <a:t>2020. gada 15. janvāris</a:t>
              </a:r>
            </a:p>
            <a:p>
              <a:r>
                <a:rPr lang="lv-LV" sz="1400" dirty="0"/>
                <a:t>Pirmā terminu saskaņošanas sanāksme – 31. maijs, 2019</a:t>
              </a:r>
            </a:p>
          </p:txBody>
        </p:sp>
      </p:grp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31ED2F6-74EE-4467-9DFE-4C339329E907}"/>
              </a:ext>
            </a:extLst>
          </p:cNvPr>
          <p:cNvSpPr/>
          <p:nvPr/>
        </p:nvSpPr>
        <p:spPr>
          <a:xfrm>
            <a:off x="6112607" y="3651486"/>
            <a:ext cx="5879096" cy="30983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51D0ECF7-0680-4602-8B94-3DCF4B6F27AE}"/>
              </a:ext>
            </a:extLst>
          </p:cNvPr>
          <p:cNvGrpSpPr/>
          <p:nvPr/>
        </p:nvGrpSpPr>
        <p:grpSpPr>
          <a:xfrm>
            <a:off x="6291918" y="4649670"/>
            <a:ext cx="2641518" cy="2013352"/>
            <a:chOff x="1512471" y="2472260"/>
            <a:chExt cx="2641518" cy="1731972"/>
          </a:xfrm>
        </p:grpSpPr>
        <p:sp>
          <p:nvSpPr>
            <p:cNvPr id="118" name="Rectangle: Rounded Corners 117">
              <a:extLst>
                <a:ext uri="{FF2B5EF4-FFF2-40B4-BE49-F238E27FC236}">
                  <a16:creationId xmlns:a16="http://schemas.microsoft.com/office/drawing/2014/main" id="{0772020E-EA62-48EE-B979-17B2402D63F8}"/>
                </a:ext>
              </a:extLst>
            </p:cNvPr>
            <p:cNvSpPr/>
            <p:nvPr/>
          </p:nvSpPr>
          <p:spPr>
            <a:xfrm>
              <a:off x="1512471" y="2472260"/>
              <a:ext cx="2641518" cy="1585934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1D4FA824-9934-4C1E-9F45-E2A403F4BBA3}"/>
                </a:ext>
              </a:extLst>
            </p:cNvPr>
            <p:cNvSpPr txBox="1"/>
            <p:nvPr/>
          </p:nvSpPr>
          <p:spPr>
            <a:xfrm>
              <a:off x="1975555" y="2482468"/>
              <a:ext cx="2063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Ģimenes asistents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3F144CE-6790-4433-989F-C7204EF1974F}"/>
                </a:ext>
              </a:extLst>
            </p:cNvPr>
            <p:cNvSpPr txBox="1"/>
            <p:nvPr/>
          </p:nvSpPr>
          <p:spPr>
            <a:xfrm>
              <a:off x="1748767" y="3034681"/>
              <a:ext cx="206369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Apmācību programma</a:t>
              </a:r>
            </a:p>
            <a:p>
              <a:pPr algn="ctr"/>
              <a:r>
                <a:rPr lang="lv-LV" sz="1400" dirty="0"/>
                <a:t>Asistentu apmācība</a:t>
              </a:r>
            </a:p>
            <a:p>
              <a:pPr algn="ctr"/>
              <a:r>
                <a:rPr lang="lv-LV" sz="1400" dirty="0"/>
                <a:t>Pilotprojekti pašvaldībās</a:t>
              </a:r>
              <a:endParaRPr lang="en-GB" sz="1400" dirty="0"/>
            </a:p>
            <a:p>
              <a:pPr algn="ctr"/>
              <a:r>
                <a:rPr lang="en-GB" sz="1400" dirty="0" err="1"/>
                <a:t>Izvērtējums</a:t>
              </a:r>
              <a:r>
                <a:rPr lang="en-GB" sz="1400" dirty="0"/>
                <a:t> par </a:t>
              </a:r>
              <a:r>
                <a:rPr lang="en-GB" sz="1400" dirty="0" err="1"/>
                <a:t>atbalsta</a:t>
              </a:r>
              <a:r>
                <a:rPr lang="en-GB" sz="1400" dirty="0"/>
                <a:t> </a:t>
              </a:r>
              <a:r>
                <a:rPr lang="en-GB" sz="1400" dirty="0" err="1"/>
                <a:t>personu</a:t>
              </a:r>
              <a:r>
                <a:rPr lang="en-GB" sz="1400" dirty="0"/>
                <a:t> </a:t>
              </a:r>
              <a:r>
                <a:rPr lang="en-GB" sz="1400" dirty="0" err="1"/>
                <a:t>pakalpojumiem</a:t>
              </a:r>
              <a:endParaRPr lang="lv-LV" sz="1400" dirty="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16E30422-4BE4-4BDD-ADEC-F00137DFDB56}"/>
                </a:ext>
              </a:extLst>
            </p:cNvPr>
            <p:cNvSpPr txBox="1"/>
            <p:nvPr/>
          </p:nvSpPr>
          <p:spPr>
            <a:xfrm>
              <a:off x="1611086" y="2810814"/>
              <a:ext cx="1791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Pakalpojuma apraksts</a:t>
              </a:r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2BD0D065-3B38-4FEA-97F3-96A4AA0D7B6B}"/>
                </a:ext>
              </a:extLst>
            </p:cNvPr>
            <p:cNvGrpSpPr/>
            <p:nvPr/>
          </p:nvGrpSpPr>
          <p:grpSpPr>
            <a:xfrm>
              <a:off x="3360829" y="2851800"/>
              <a:ext cx="155196" cy="225804"/>
              <a:chOff x="9362114" y="4656589"/>
              <a:chExt cx="155196" cy="225804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EAB0CF8A-BE03-4A50-9BEE-3890A78FCF91}"/>
                  </a:ext>
                </a:extLst>
              </p:cNvPr>
              <p:cNvCxnSpPr/>
              <p:nvPr/>
            </p:nvCxnSpPr>
            <p:spPr>
              <a:xfrm>
                <a:off x="9362114" y="4731391"/>
                <a:ext cx="92279" cy="151002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C0E2649C-A171-44CD-9161-60F0E51C081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54393" y="4656589"/>
                <a:ext cx="62917" cy="225804"/>
              </a:xfrm>
              <a:prstGeom prst="line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455541F6-6F3D-4389-9E02-C99EE9880B1E}"/>
              </a:ext>
            </a:extLst>
          </p:cNvPr>
          <p:cNvGrpSpPr/>
          <p:nvPr/>
        </p:nvGrpSpPr>
        <p:grpSpPr>
          <a:xfrm>
            <a:off x="9540557" y="4704898"/>
            <a:ext cx="2281646" cy="1843588"/>
            <a:chOff x="6757851" y="2463551"/>
            <a:chExt cx="2281646" cy="1512566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D786324C-D6FD-4510-9F07-6B54E38B80D2}"/>
                </a:ext>
              </a:extLst>
            </p:cNvPr>
            <p:cNvSpPr/>
            <p:nvPr/>
          </p:nvSpPr>
          <p:spPr>
            <a:xfrm>
              <a:off x="6757851" y="2463551"/>
              <a:ext cx="2281646" cy="149884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7C97A0F5-9128-48FB-9F28-A1CFDABE2E0F}"/>
                </a:ext>
              </a:extLst>
            </p:cNvPr>
            <p:cNvSpPr txBox="1"/>
            <p:nvPr/>
          </p:nvSpPr>
          <p:spPr>
            <a:xfrm>
              <a:off x="6878347" y="2463551"/>
              <a:ext cx="206369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/>
                <a:t>Sociālā darba izglītības </a:t>
              </a:r>
              <a:r>
                <a:rPr lang="lv-LV" b="1" dirty="0" err="1"/>
                <a:t>izvērtējums</a:t>
              </a:r>
              <a:endParaRPr lang="lv-LV" b="1" dirty="0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B457AB53-2A3C-49C3-8E96-5526291C57BD}"/>
                </a:ext>
              </a:extLst>
            </p:cNvPr>
            <p:cNvSpPr txBox="1"/>
            <p:nvPr/>
          </p:nvSpPr>
          <p:spPr>
            <a:xfrm>
              <a:off x="6900830" y="3237453"/>
              <a:ext cx="199568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Izpēte</a:t>
              </a:r>
            </a:p>
            <a:p>
              <a:pPr algn="ctr"/>
              <a:r>
                <a:rPr lang="lv-LV" sz="1400" dirty="0"/>
                <a:t>Piedāvājums valsts pasūtījumam</a:t>
              </a: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A68A592E-7166-4666-96E8-ABD30422CBD4}"/>
              </a:ext>
            </a:extLst>
          </p:cNvPr>
          <p:cNvSpPr txBox="1"/>
          <p:nvPr/>
        </p:nvSpPr>
        <p:spPr>
          <a:xfrm>
            <a:off x="6342463" y="3882375"/>
            <a:ext cx="5532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b="1" dirty="0"/>
              <a:t>Projektam plānots pievienot divas </a:t>
            </a:r>
          </a:p>
          <a:p>
            <a:pPr algn="ctr"/>
            <a:r>
              <a:rPr lang="lv-LV" sz="2000" b="1" dirty="0"/>
              <a:t>jaunas aktivitātes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C93CB070-95F3-411D-860B-0628CD4C48D6}"/>
              </a:ext>
            </a:extLst>
          </p:cNvPr>
          <p:cNvGrpSpPr/>
          <p:nvPr/>
        </p:nvGrpSpPr>
        <p:grpSpPr>
          <a:xfrm>
            <a:off x="3071789" y="5100702"/>
            <a:ext cx="2725654" cy="1185997"/>
            <a:chOff x="8724550" y="1627408"/>
            <a:chExt cx="2612510" cy="2178658"/>
          </a:xfrm>
        </p:grpSpPr>
        <p:sp>
          <p:nvSpPr>
            <p:cNvPr id="131" name="Rectangle: Rounded Corners 130">
              <a:extLst>
                <a:ext uri="{FF2B5EF4-FFF2-40B4-BE49-F238E27FC236}">
                  <a16:creationId xmlns:a16="http://schemas.microsoft.com/office/drawing/2014/main" id="{F88BB441-94B6-45BC-A9BD-A740F1533A59}"/>
                </a:ext>
              </a:extLst>
            </p:cNvPr>
            <p:cNvSpPr/>
            <p:nvPr/>
          </p:nvSpPr>
          <p:spPr>
            <a:xfrm>
              <a:off x="8724550" y="1627466"/>
              <a:ext cx="2550252" cy="217818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2A4D967D-8360-404E-9CF4-4F7E4255561F}"/>
                </a:ext>
              </a:extLst>
            </p:cNvPr>
            <p:cNvSpPr txBox="1"/>
            <p:nvPr/>
          </p:nvSpPr>
          <p:spPr>
            <a:xfrm>
              <a:off x="8903860" y="1627408"/>
              <a:ext cx="2308144" cy="621919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err="1"/>
                <a:t>Apmācības</a:t>
              </a:r>
              <a:r>
                <a:rPr lang="en-GB" sz="1600" b="1" dirty="0"/>
                <a:t> / </a:t>
              </a:r>
              <a:r>
                <a:rPr lang="en-GB" sz="1600" b="1" dirty="0" err="1"/>
                <a:t>supervīzijas</a:t>
              </a:r>
              <a:r>
                <a:rPr lang="en-GB" sz="1600" b="1" dirty="0"/>
                <a:t> !</a:t>
              </a:r>
              <a:endParaRPr lang="lv-LV" sz="1600" b="1" dirty="0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8D5ACC96-950E-452A-9CBF-60A04AF62876}"/>
                </a:ext>
              </a:extLst>
            </p:cNvPr>
            <p:cNvSpPr txBox="1"/>
            <p:nvPr/>
          </p:nvSpPr>
          <p:spPr>
            <a:xfrm>
              <a:off x="8953462" y="2249326"/>
              <a:ext cx="2092427" cy="565382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err="1"/>
                <a:t>Kopā</a:t>
              </a:r>
              <a:r>
                <a:rPr lang="en-GB" sz="1400" dirty="0"/>
                <a:t> </a:t>
              </a:r>
              <a:r>
                <a:rPr lang="en-GB" sz="1400" b="1" dirty="0"/>
                <a:t>1711</a:t>
              </a:r>
              <a:r>
                <a:rPr lang="en-GB" sz="1400" dirty="0"/>
                <a:t>, </a:t>
              </a:r>
              <a:r>
                <a:rPr lang="en-GB" sz="1400" b="1" dirty="0"/>
                <a:t>108</a:t>
              </a:r>
              <a:r>
                <a:rPr lang="en-GB" sz="1400" dirty="0"/>
                <a:t> </a:t>
              </a:r>
              <a:r>
                <a:rPr lang="en-GB" sz="1400" dirty="0" err="1"/>
                <a:t>pašvaldības</a:t>
              </a:r>
              <a:endParaRPr lang="lv-LV" sz="1400" dirty="0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66BDE5C4-8506-45FD-B4AC-C8B4BF363BCA}"/>
                </a:ext>
              </a:extLst>
            </p:cNvPr>
            <p:cNvSpPr txBox="1"/>
            <p:nvPr/>
          </p:nvSpPr>
          <p:spPr>
            <a:xfrm>
              <a:off x="8933710" y="2844919"/>
              <a:ext cx="2403350" cy="961147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2018 – </a:t>
              </a:r>
              <a:r>
                <a:rPr lang="en-GB" sz="1400" b="1" dirty="0"/>
                <a:t>1200</a:t>
              </a:r>
              <a:r>
                <a:rPr lang="en-GB" sz="1400" dirty="0"/>
                <a:t>, </a:t>
              </a:r>
              <a:r>
                <a:rPr lang="en-GB" sz="1400" dirty="0" err="1"/>
                <a:t>apmācības</a:t>
              </a:r>
              <a:r>
                <a:rPr lang="en-GB" sz="1400" dirty="0"/>
                <a:t> 440 pers., </a:t>
              </a:r>
              <a:r>
                <a:rPr lang="en-GB" sz="1400" dirty="0" err="1"/>
                <a:t>supervīzijas</a:t>
              </a:r>
              <a:r>
                <a:rPr lang="en-GB" sz="1400" dirty="0"/>
                <a:t> 1103 pers.</a:t>
              </a:r>
              <a:endParaRPr lang="lv-LV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322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207</Words>
  <Application>Microsoft Office PowerPoint</Application>
  <PresentationFormat>Platekrāna</PresentationFormat>
  <Paragraphs>79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Aktualitātes. Metodiku tēmas</dc:title>
  <dc:creator>Ilze Kurme</dc:creator>
  <cp:lastModifiedBy> </cp:lastModifiedBy>
  <cp:revision>28</cp:revision>
  <dcterms:created xsi:type="dcterms:W3CDTF">2018-09-14T13:24:48Z</dcterms:created>
  <dcterms:modified xsi:type="dcterms:W3CDTF">2020-03-27T12:09:32Z</dcterms:modified>
</cp:coreProperties>
</file>