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1" d="100"/>
          <a:sy n="41" d="100"/>
        </p:scale>
        <p:origin x="808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27.03.2020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82276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27.03.2020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23508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27.03.2020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52018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27.03.2020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34600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27.03.2020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68693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27.03.2020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68962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27.03.2020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48856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27.03.2020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29307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27.03.2020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24438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27.03.2020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74905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27.03.2020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92619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185EB-FB53-427E-BF85-26B92A819042}" type="datetimeFigureOut">
              <a:rPr lang="lv-LV" smtClean="0"/>
              <a:t>27.03.2020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16238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303" y="1139780"/>
            <a:ext cx="9849394" cy="2387600"/>
          </a:xfrm>
        </p:spPr>
        <p:txBody>
          <a:bodyPr>
            <a:normAutofit/>
          </a:bodyPr>
          <a:lstStyle/>
          <a:p>
            <a:r>
              <a:rPr lang="lv-LV" dirty="0"/>
              <a:t>Aktualitātes projektā</a:t>
            </a:r>
            <a:br>
              <a:rPr lang="lv-LV" dirty="0"/>
            </a:br>
            <a:r>
              <a:rPr lang="lv-LV" sz="4000" dirty="0"/>
              <a:t>Profesionāla sociālā darba attīstība pašvaldībās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lv-LV" dirty="0"/>
              <a:t>Ilze Kurme</a:t>
            </a:r>
          </a:p>
          <a:p>
            <a:pPr algn="r"/>
            <a:r>
              <a:rPr lang="lv-LV" dirty="0"/>
              <a:t>26.06.2019.</a:t>
            </a:r>
          </a:p>
        </p:txBody>
      </p:sp>
    </p:spTree>
    <p:extLst>
      <p:ext uri="{BB962C8B-B14F-4D97-AF65-F5344CB8AC3E}">
        <p14:creationId xmlns:p14="http://schemas.microsoft.com/office/powerpoint/2010/main" val="542841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12EC27C-9B93-4553-8D41-2C1518EC0E85}"/>
              </a:ext>
            </a:extLst>
          </p:cNvPr>
          <p:cNvSpPr/>
          <p:nvPr/>
        </p:nvSpPr>
        <p:spPr>
          <a:xfrm>
            <a:off x="293615" y="189427"/>
            <a:ext cx="2550252" cy="1501629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1E0CD4-3039-4684-B513-0E4BACE01861}"/>
              </a:ext>
            </a:extLst>
          </p:cNvPr>
          <p:cNvSpPr txBox="1"/>
          <p:nvPr/>
        </p:nvSpPr>
        <p:spPr>
          <a:xfrm>
            <a:off x="805342" y="189427"/>
            <a:ext cx="16526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b="1" dirty="0"/>
              <a:t>Apmācības 2019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118E17-9403-41E1-B4C5-1BF4463F6C05}"/>
              </a:ext>
            </a:extLst>
          </p:cNvPr>
          <p:cNvSpPr txBox="1"/>
          <p:nvPr/>
        </p:nvSpPr>
        <p:spPr>
          <a:xfrm>
            <a:off x="173242" y="502635"/>
            <a:ext cx="2676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/>
              <a:t>Uzsāktas ar 18. aprīli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DBA8711-753A-4C15-AFC6-EDF018638E7F}"/>
              </a:ext>
            </a:extLst>
          </p:cNvPr>
          <p:cNvGrpSpPr/>
          <p:nvPr/>
        </p:nvGrpSpPr>
        <p:grpSpPr>
          <a:xfrm>
            <a:off x="679506" y="960788"/>
            <a:ext cx="1866548" cy="662974"/>
            <a:chOff x="8185559" y="2881510"/>
            <a:chExt cx="1866548" cy="662974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6D78594-160B-42DD-9824-86FAFC068E7C}"/>
                </a:ext>
              </a:extLst>
            </p:cNvPr>
            <p:cNvSpPr txBox="1"/>
            <p:nvPr/>
          </p:nvSpPr>
          <p:spPr>
            <a:xfrm>
              <a:off x="8225406" y="2881510"/>
              <a:ext cx="4613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/>
                <a:t>12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AE3BD55-5ED6-46C2-AD55-4FC071D7E141}"/>
                </a:ext>
              </a:extLst>
            </p:cNvPr>
            <p:cNvSpPr txBox="1"/>
            <p:nvPr/>
          </p:nvSpPr>
          <p:spPr>
            <a:xfrm>
              <a:off x="8862969" y="2881510"/>
              <a:ext cx="4613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/>
                <a:t>11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D52F5F3-70B3-4F59-9128-471AADD6E8BB}"/>
                </a:ext>
              </a:extLst>
            </p:cNvPr>
            <p:cNvSpPr txBox="1"/>
            <p:nvPr/>
          </p:nvSpPr>
          <p:spPr>
            <a:xfrm>
              <a:off x="9464878" y="2881510"/>
              <a:ext cx="4613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/>
                <a:t>39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78BCEC0-BC3F-4AE3-BB63-65956E2AA5C3}"/>
                </a:ext>
              </a:extLst>
            </p:cNvPr>
            <p:cNvSpPr txBox="1"/>
            <p:nvPr/>
          </p:nvSpPr>
          <p:spPr>
            <a:xfrm>
              <a:off x="8185559" y="3225351"/>
              <a:ext cx="53689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1000" dirty="0"/>
                <a:t>tēmas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162EDE8-8FE9-49B9-9012-F3D421FE11B4}"/>
                </a:ext>
              </a:extLst>
            </p:cNvPr>
            <p:cNvSpPr txBox="1"/>
            <p:nvPr/>
          </p:nvSpPr>
          <p:spPr>
            <a:xfrm>
              <a:off x="9418739" y="3221318"/>
              <a:ext cx="63336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1000" dirty="0"/>
                <a:t>eksperti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AB6DFA9-C1B6-4428-A759-49F422F4FD38}"/>
                </a:ext>
              </a:extLst>
            </p:cNvPr>
            <p:cNvSpPr txBox="1"/>
            <p:nvPr/>
          </p:nvSpPr>
          <p:spPr>
            <a:xfrm>
              <a:off x="8659536" y="3144374"/>
              <a:ext cx="91859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000" dirty="0"/>
                <a:t>pakalpojuma sniedzēji</a:t>
              </a:r>
            </a:p>
          </p:txBody>
        </p:sp>
      </p:grp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866FCEBE-C999-4CC0-A6EB-4F75356837BB}"/>
              </a:ext>
            </a:extLst>
          </p:cNvPr>
          <p:cNvSpPr/>
          <p:nvPr/>
        </p:nvSpPr>
        <p:spPr>
          <a:xfrm>
            <a:off x="3083161" y="220059"/>
            <a:ext cx="2550252" cy="880843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50AA016-5833-4B26-9B98-510D622BBC42}"/>
              </a:ext>
            </a:extLst>
          </p:cNvPr>
          <p:cNvSpPr txBox="1"/>
          <p:nvPr/>
        </p:nvSpPr>
        <p:spPr>
          <a:xfrm>
            <a:off x="3594888" y="220059"/>
            <a:ext cx="16526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b="1" dirty="0"/>
              <a:t>Metodika GRT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7EB0837-7946-4C52-84E7-E8A0898AB7E0}"/>
              </a:ext>
            </a:extLst>
          </p:cNvPr>
          <p:cNvSpPr txBox="1"/>
          <p:nvPr/>
        </p:nvSpPr>
        <p:spPr>
          <a:xfrm>
            <a:off x="3208996" y="509873"/>
            <a:ext cx="2676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/>
              <a:t>Metodika – septembrī</a:t>
            </a:r>
          </a:p>
          <a:p>
            <a:r>
              <a:rPr lang="lv-LV" sz="1400" dirty="0"/>
              <a:t>Pagarinām līgumu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310A91C4-6C9C-4BEF-B080-2D917F3CB44E}"/>
              </a:ext>
            </a:extLst>
          </p:cNvPr>
          <p:cNvSpPr/>
          <p:nvPr/>
        </p:nvSpPr>
        <p:spPr>
          <a:xfrm>
            <a:off x="3143179" y="4154786"/>
            <a:ext cx="2550252" cy="966903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DA425F5-BC62-4F99-A5B8-6B7872634322}"/>
              </a:ext>
            </a:extLst>
          </p:cNvPr>
          <p:cNvSpPr txBox="1"/>
          <p:nvPr/>
        </p:nvSpPr>
        <p:spPr>
          <a:xfrm>
            <a:off x="3449375" y="4196731"/>
            <a:ext cx="2063693" cy="295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b="1" dirty="0"/>
              <a:t>Metodika Vardarbība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82B38F0-3106-4B99-942B-5D944A54E07D}"/>
              </a:ext>
            </a:extLst>
          </p:cNvPr>
          <p:cNvSpPr txBox="1"/>
          <p:nvPr/>
        </p:nvSpPr>
        <p:spPr>
          <a:xfrm>
            <a:off x="3449375" y="4427856"/>
            <a:ext cx="2063692" cy="456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/>
              <a:t>Pilotprojekts </a:t>
            </a:r>
          </a:p>
          <a:p>
            <a:pPr algn="ctr"/>
            <a:r>
              <a:rPr lang="lv-LV" sz="1400" dirty="0"/>
              <a:t>1.maijs – 31.oktobris</a:t>
            </a:r>
          </a:p>
        </p:txBody>
      </p: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1EA002F0-BA95-4F27-981D-D1CEE054E8F1}"/>
              </a:ext>
            </a:extLst>
          </p:cNvPr>
          <p:cNvSpPr/>
          <p:nvPr/>
        </p:nvSpPr>
        <p:spPr>
          <a:xfrm>
            <a:off x="3085234" y="1285831"/>
            <a:ext cx="2550252" cy="1577289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5A16E23C-A201-4B2D-8B3A-45E26558BCB2}"/>
              </a:ext>
            </a:extLst>
          </p:cNvPr>
          <p:cNvSpPr txBox="1"/>
          <p:nvPr/>
        </p:nvSpPr>
        <p:spPr>
          <a:xfrm>
            <a:off x="3328513" y="1285831"/>
            <a:ext cx="20636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600" b="1" dirty="0"/>
              <a:t>Metodika </a:t>
            </a:r>
          </a:p>
          <a:p>
            <a:pPr algn="ctr"/>
            <a:r>
              <a:rPr lang="lv-LV" sz="1600" b="1" dirty="0"/>
              <a:t>Jaunieši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050F6C8C-40E3-4ABF-8F06-7DD72EA62CE0}"/>
              </a:ext>
            </a:extLst>
          </p:cNvPr>
          <p:cNvSpPr txBox="1"/>
          <p:nvPr/>
        </p:nvSpPr>
        <p:spPr>
          <a:xfrm>
            <a:off x="3314875" y="2394003"/>
            <a:ext cx="21916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/>
              <a:t>Saruna par mērķa grupu</a:t>
            </a:r>
          </a:p>
        </p:txBody>
      </p:sp>
      <p:pic>
        <p:nvPicPr>
          <p:cNvPr id="67" name="Picture 66">
            <a:extLst>
              <a:ext uri="{FF2B5EF4-FFF2-40B4-BE49-F238E27FC236}">
                <a16:creationId xmlns:a16="http://schemas.microsoft.com/office/drawing/2014/main" id="{3C1BF5AB-6E57-47D6-8CBA-44B13F1489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5038" y="1871694"/>
            <a:ext cx="504607" cy="477013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CD5AF527-3AB1-408D-8D91-A9CEC5CAC90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8734" y="1871637"/>
            <a:ext cx="504607" cy="477013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27EB0160-A475-4FB7-98C4-88E22B1ED5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1072" y="1870606"/>
            <a:ext cx="504607" cy="477013"/>
          </a:xfrm>
          <a:prstGeom prst="rect">
            <a:avLst/>
          </a:prstGeom>
        </p:spPr>
      </p:pic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B92434BF-E817-4F37-8532-635CE070E4EE}"/>
              </a:ext>
            </a:extLst>
          </p:cNvPr>
          <p:cNvSpPr/>
          <p:nvPr/>
        </p:nvSpPr>
        <p:spPr>
          <a:xfrm>
            <a:off x="3132650" y="3037360"/>
            <a:ext cx="2550252" cy="1013181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194D9C7D-FE0C-4647-A550-6930A9D1EEAF}"/>
              </a:ext>
            </a:extLst>
          </p:cNvPr>
          <p:cNvSpPr txBox="1"/>
          <p:nvPr/>
        </p:nvSpPr>
        <p:spPr>
          <a:xfrm>
            <a:off x="3375929" y="3037360"/>
            <a:ext cx="2063693" cy="375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600" b="1" dirty="0"/>
              <a:t>Metodika </a:t>
            </a:r>
          </a:p>
          <a:p>
            <a:pPr algn="ctr"/>
            <a:r>
              <a:rPr lang="lv-LV" sz="1600" b="1" dirty="0"/>
              <a:t>Dažādība/Vienlīdzība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419B5C3-9F10-4B1B-8331-F24563192201}"/>
              </a:ext>
            </a:extLst>
          </p:cNvPr>
          <p:cNvSpPr txBox="1"/>
          <p:nvPr/>
        </p:nvSpPr>
        <p:spPr>
          <a:xfrm>
            <a:off x="3274303" y="3602644"/>
            <a:ext cx="2191630" cy="197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/>
              <a:t>Diskusija 5. jūlijā</a:t>
            </a:r>
          </a:p>
        </p:txBody>
      </p:sp>
      <p:sp>
        <p:nvSpPr>
          <p:cNvPr id="86" name="Rectangle: Rounded Corners 85">
            <a:extLst>
              <a:ext uri="{FF2B5EF4-FFF2-40B4-BE49-F238E27FC236}">
                <a16:creationId xmlns:a16="http://schemas.microsoft.com/office/drawing/2014/main" id="{9411EDFF-F9EE-4733-A9D0-D2DE2F2B48AF}"/>
              </a:ext>
            </a:extLst>
          </p:cNvPr>
          <p:cNvSpPr/>
          <p:nvPr/>
        </p:nvSpPr>
        <p:spPr>
          <a:xfrm>
            <a:off x="293615" y="1849951"/>
            <a:ext cx="2550252" cy="1801535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162B88B-EB42-44FA-A594-7783B8CFB83E}"/>
              </a:ext>
            </a:extLst>
          </p:cNvPr>
          <p:cNvSpPr txBox="1"/>
          <p:nvPr/>
        </p:nvSpPr>
        <p:spPr>
          <a:xfrm>
            <a:off x="536894" y="1849951"/>
            <a:ext cx="20636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600" b="1" dirty="0"/>
              <a:t>Izdevums </a:t>
            </a:r>
          </a:p>
          <a:p>
            <a:pPr algn="ctr"/>
            <a:r>
              <a:rPr lang="lv-LV" sz="1600" b="1" dirty="0"/>
              <a:t>Sociālais darbs Latvijā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A5144FEC-BA6C-440F-94F9-B39B065E9A40}"/>
              </a:ext>
            </a:extLst>
          </p:cNvPr>
          <p:cNvSpPr txBox="1"/>
          <p:nvPr/>
        </p:nvSpPr>
        <p:spPr>
          <a:xfrm>
            <a:off x="326611" y="3192469"/>
            <a:ext cx="24349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/>
              <a:t>Pieejams 15.septembris, 2019</a:t>
            </a:r>
          </a:p>
        </p:txBody>
      </p:sp>
      <p:pic>
        <p:nvPicPr>
          <p:cNvPr id="89" name="Picture 88">
            <a:extLst>
              <a:ext uri="{FF2B5EF4-FFF2-40B4-BE49-F238E27FC236}">
                <a16:creationId xmlns:a16="http://schemas.microsoft.com/office/drawing/2014/main" id="{602A6F2B-5255-4420-8D5B-B44F21CE063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764" y="2415748"/>
            <a:ext cx="661099" cy="755890"/>
          </a:xfrm>
          <a:prstGeom prst="rect">
            <a:avLst/>
          </a:prstGeom>
        </p:spPr>
      </p:pic>
      <p:sp>
        <p:nvSpPr>
          <p:cNvPr id="90" name="TextBox 89">
            <a:extLst>
              <a:ext uri="{FF2B5EF4-FFF2-40B4-BE49-F238E27FC236}">
                <a16:creationId xmlns:a16="http://schemas.microsoft.com/office/drawing/2014/main" id="{A05BBD64-742A-4DCD-B4E3-71D5BE5F8C20}"/>
              </a:ext>
            </a:extLst>
          </p:cNvPr>
          <p:cNvSpPr txBox="1"/>
          <p:nvPr/>
        </p:nvSpPr>
        <p:spPr>
          <a:xfrm>
            <a:off x="1574534" y="2566052"/>
            <a:ext cx="870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2019/2</a:t>
            </a:r>
          </a:p>
        </p:txBody>
      </p:sp>
      <p:sp>
        <p:nvSpPr>
          <p:cNvPr id="100" name="Rectangle: Rounded Corners 99">
            <a:extLst>
              <a:ext uri="{FF2B5EF4-FFF2-40B4-BE49-F238E27FC236}">
                <a16:creationId xmlns:a16="http://schemas.microsoft.com/office/drawing/2014/main" id="{36DD29C2-578C-4BE1-B12A-ECC41FA1ED63}"/>
              </a:ext>
            </a:extLst>
          </p:cNvPr>
          <p:cNvSpPr/>
          <p:nvPr/>
        </p:nvSpPr>
        <p:spPr>
          <a:xfrm>
            <a:off x="3154673" y="5233336"/>
            <a:ext cx="2550252" cy="1446550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102086FD-F855-4705-ADC8-9147D3B8FF05}"/>
              </a:ext>
            </a:extLst>
          </p:cNvPr>
          <p:cNvSpPr txBox="1"/>
          <p:nvPr/>
        </p:nvSpPr>
        <p:spPr>
          <a:xfrm>
            <a:off x="3333984" y="5233278"/>
            <a:ext cx="21916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600" b="1" dirty="0"/>
              <a:t>Teoriju sociālajā darbā </a:t>
            </a:r>
          </a:p>
          <a:p>
            <a:pPr algn="ctr"/>
            <a:r>
              <a:rPr lang="lv-LV" sz="1600" b="1" dirty="0"/>
              <a:t>grāmata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9A2C162D-AC33-4781-96DA-0C4C931D215C}"/>
              </a:ext>
            </a:extLst>
          </p:cNvPr>
          <p:cNvSpPr txBox="1"/>
          <p:nvPr/>
        </p:nvSpPr>
        <p:spPr>
          <a:xfrm>
            <a:off x="3275567" y="5842295"/>
            <a:ext cx="242935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/>
              <a:t>Saskaņots satura projekts</a:t>
            </a:r>
          </a:p>
          <a:p>
            <a:pPr algn="ctr"/>
            <a:r>
              <a:rPr lang="lv-LV" sz="1400" dirty="0"/>
              <a:t>Grāmatas pirmā daļa - decembris</a:t>
            </a:r>
          </a:p>
        </p:txBody>
      </p:sp>
      <p:sp>
        <p:nvSpPr>
          <p:cNvPr id="108" name="Rectangle: Rounded Corners 107">
            <a:extLst>
              <a:ext uri="{FF2B5EF4-FFF2-40B4-BE49-F238E27FC236}">
                <a16:creationId xmlns:a16="http://schemas.microsoft.com/office/drawing/2014/main" id="{56FC0E27-C1FB-4E5E-8089-546C816F9137}"/>
              </a:ext>
            </a:extLst>
          </p:cNvPr>
          <p:cNvSpPr/>
          <p:nvPr/>
        </p:nvSpPr>
        <p:spPr>
          <a:xfrm>
            <a:off x="268940" y="3810439"/>
            <a:ext cx="2550252" cy="2178180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E693E7BD-65EB-407A-BF1A-E5C1FA85AC7A}"/>
              </a:ext>
            </a:extLst>
          </p:cNvPr>
          <p:cNvSpPr txBox="1"/>
          <p:nvPr/>
        </p:nvSpPr>
        <p:spPr>
          <a:xfrm>
            <a:off x="448251" y="3810381"/>
            <a:ext cx="21916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600" b="1" dirty="0"/>
              <a:t>Sociālās darba terminoloģijas vārdnīca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B2154A41-ED88-4E8A-890D-4CEBC88CE818}"/>
              </a:ext>
            </a:extLst>
          </p:cNvPr>
          <p:cNvSpPr txBox="1"/>
          <p:nvPr/>
        </p:nvSpPr>
        <p:spPr>
          <a:xfrm>
            <a:off x="474070" y="4392955"/>
            <a:ext cx="18686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/>
              <a:t>Izstrādes metodoloģija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75EED8A9-EB22-4A7B-BFAA-1ADA93C3B604}"/>
              </a:ext>
            </a:extLst>
          </p:cNvPr>
          <p:cNvSpPr txBox="1"/>
          <p:nvPr/>
        </p:nvSpPr>
        <p:spPr>
          <a:xfrm>
            <a:off x="375360" y="4712725"/>
            <a:ext cx="240335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/>
              <a:t>Terminu kopa 1 - ~ 200 termini</a:t>
            </a:r>
          </a:p>
          <a:p>
            <a:pPr algn="ctr"/>
            <a:r>
              <a:rPr lang="lv-LV" sz="1400" dirty="0"/>
              <a:t>2020. gada 15. janvāris</a:t>
            </a:r>
          </a:p>
          <a:p>
            <a:pPr algn="ctr"/>
            <a:endParaRPr lang="lv-LV" sz="1400" dirty="0"/>
          </a:p>
          <a:p>
            <a:r>
              <a:rPr lang="lv-LV" sz="1400" dirty="0"/>
              <a:t>Pirmā terminu saskaņošanas sanāksme – 31. maijs, 2019</a:t>
            </a:r>
          </a:p>
        </p:txBody>
      </p:sp>
      <p:sp>
        <p:nvSpPr>
          <p:cNvPr id="118" name="Rectangle: Rounded Corners 117">
            <a:extLst>
              <a:ext uri="{FF2B5EF4-FFF2-40B4-BE49-F238E27FC236}">
                <a16:creationId xmlns:a16="http://schemas.microsoft.com/office/drawing/2014/main" id="{0772020E-EA62-48EE-B979-17B2402D63F8}"/>
              </a:ext>
            </a:extLst>
          </p:cNvPr>
          <p:cNvSpPr/>
          <p:nvPr/>
        </p:nvSpPr>
        <p:spPr>
          <a:xfrm>
            <a:off x="6403375" y="4276613"/>
            <a:ext cx="2641518" cy="1585934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1D4FA824-9934-4C1E-9F45-E2A403F4BBA3}"/>
              </a:ext>
            </a:extLst>
          </p:cNvPr>
          <p:cNvSpPr txBox="1"/>
          <p:nvPr/>
        </p:nvSpPr>
        <p:spPr>
          <a:xfrm>
            <a:off x="6866459" y="4286821"/>
            <a:ext cx="2063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dirty="0"/>
              <a:t>Ģimenes asistents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B3F144CE-6790-4433-989F-C7204EF1974F}"/>
              </a:ext>
            </a:extLst>
          </p:cNvPr>
          <p:cNvSpPr txBox="1"/>
          <p:nvPr/>
        </p:nvSpPr>
        <p:spPr>
          <a:xfrm>
            <a:off x="6735696" y="4948498"/>
            <a:ext cx="20636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/>
              <a:t>Apmācību programma</a:t>
            </a:r>
          </a:p>
          <a:p>
            <a:pPr algn="ctr"/>
            <a:r>
              <a:rPr lang="lv-LV" sz="1400" dirty="0"/>
              <a:t>Asistentu apmācība</a:t>
            </a:r>
          </a:p>
          <a:p>
            <a:pPr algn="ctr"/>
            <a:r>
              <a:rPr lang="lv-LV" sz="1400" dirty="0"/>
              <a:t>Pilotprojekti pašvaldībās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16E30422-4BE4-4BDD-ADEC-F00137DFDB56}"/>
              </a:ext>
            </a:extLst>
          </p:cNvPr>
          <p:cNvSpPr txBox="1"/>
          <p:nvPr/>
        </p:nvSpPr>
        <p:spPr>
          <a:xfrm>
            <a:off x="6501990" y="4615167"/>
            <a:ext cx="1791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/>
              <a:t>Pakalpojuma apraksts</a:t>
            </a:r>
          </a:p>
        </p:txBody>
      </p: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2BD0D065-3B38-4FEA-97F3-96A4AA0D7B6B}"/>
              </a:ext>
            </a:extLst>
          </p:cNvPr>
          <p:cNvGrpSpPr/>
          <p:nvPr/>
        </p:nvGrpSpPr>
        <p:grpSpPr>
          <a:xfrm>
            <a:off x="8251733" y="4656153"/>
            <a:ext cx="155196" cy="225804"/>
            <a:chOff x="9362114" y="4656589"/>
            <a:chExt cx="155196" cy="225804"/>
          </a:xfrm>
        </p:grpSpPr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EAB0CF8A-BE03-4A50-9BEE-3890A78FCF91}"/>
                </a:ext>
              </a:extLst>
            </p:cNvPr>
            <p:cNvCxnSpPr/>
            <p:nvPr/>
          </p:nvCxnSpPr>
          <p:spPr>
            <a:xfrm>
              <a:off x="9362114" y="4731391"/>
              <a:ext cx="92279" cy="151002"/>
            </a:xfrm>
            <a:prstGeom prst="line">
              <a:avLst/>
            </a:prstGeom>
            <a:ln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C0E2649C-A171-44CD-9161-60F0E51C081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454393" y="4656589"/>
              <a:ext cx="62917" cy="225804"/>
            </a:xfrm>
            <a:prstGeom prst="line">
              <a:avLst/>
            </a:prstGeom>
            <a:ln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26" name="Rectangle: Rounded Corners 125">
            <a:extLst>
              <a:ext uri="{FF2B5EF4-FFF2-40B4-BE49-F238E27FC236}">
                <a16:creationId xmlns:a16="http://schemas.microsoft.com/office/drawing/2014/main" id="{D786324C-D6FD-4510-9F07-6B54E38B80D2}"/>
              </a:ext>
            </a:extLst>
          </p:cNvPr>
          <p:cNvSpPr/>
          <p:nvPr/>
        </p:nvSpPr>
        <p:spPr>
          <a:xfrm>
            <a:off x="9312199" y="4293647"/>
            <a:ext cx="2281646" cy="1498849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7C97A0F5-9128-48FB-9F28-A1CFDABE2E0F}"/>
              </a:ext>
            </a:extLst>
          </p:cNvPr>
          <p:cNvSpPr txBox="1"/>
          <p:nvPr/>
        </p:nvSpPr>
        <p:spPr>
          <a:xfrm>
            <a:off x="9432695" y="4293647"/>
            <a:ext cx="20636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b="1" dirty="0"/>
              <a:t>Sociālā darba izglītības standarts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B457AB53-2A3C-49C3-8E96-5526291C57BD}"/>
              </a:ext>
            </a:extLst>
          </p:cNvPr>
          <p:cNvSpPr txBox="1"/>
          <p:nvPr/>
        </p:nvSpPr>
        <p:spPr>
          <a:xfrm>
            <a:off x="9466697" y="4974241"/>
            <a:ext cx="199568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/>
              <a:t>Izpēte</a:t>
            </a:r>
          </a:p>
          <a:p>
            <a:pPr algn="ctr"/>
            <a:r>
              <a:rPr lang="lv-LV" sz="1400" dirty="0"/>
              <a:t>Piedāvājums valsts pasūtījumam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A68A592E-7166-4666-96E8-ABD30422CBD4}"/>
              </a:ext>
            </a:extLst>
          </p:cNvPr>
          <p:cNvSpPr txBox="1"/>
          <p:nvPr/>
        </p:nvSpPr>
        <p:spPr>
          <a:xfrm>
            <a:off x="6178935" y="3279984"/>
            <a:ext cx="55325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000" b="1" dirty="0"/>
              <a:t>Projektam plānots pievienot divas </a:t>
            </a:r>
          </a:p>
          <a:p>
            <a:pPr algn="ctr"/>
            <a:r>
              <a:rPr lang="lv-LV" sz="2000" b="1" dirty="0"/>
              <a:t>jaunas aktivitātes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10F08F-93FB-4C9A-8D60-91678859356E}"/>
              </a:ext>
            </a:extLst>
          </p:cNvPr>
          <p:cNvSpPr txBox="1"/>
          <p:nvPr/>
        </p:nvSpPr>
        <p:spPr>
          <a:xfrm>
            <a:off x="7608291" y="6077631"/>
            <a:ext cx="3514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/>
              <a:t>MKN 193 grozījumi</a:t>
            </a:r>
          </a:p>
        </p:txBody>
      </p:sp>
      <p:sp>
        <p:nvSpPr>
          <p:cNvPr id="92" name="Rectangle: Rounded Corners 91">
            <a:extLst>
              <a:ext uri="{FF2B5EF4-FFF2-40B4-BE49-F238E27FC236}">
                <a16:creationId xmlns:a16="http://schemas.microsoft.com/office/drawing/2014/main" id="{168733D1-FDA4-494D-B8C5-75030FDA48D3}"/>
              </a:ext>
            </a:extLst>
          </p:cNvPr>
          <p:cNvSpPr/>
          <p:nvPr/>
        </p:nvSpPr>
        <p:spPr>
          <a:xfrm>
            <a:off x="9002586" y="190051"/>
            <a:ext cx="2997216" cy="3064377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95A50F5D-FB38-4C75-94D5-A684082F2E71}"/>
              </a:ext>
            </a:extLst>
          </p:cNvPr>
          <p:cNvSpPr txBox="1"/>
          <p:nvPr/>
        </p:nvSpPr>
        <p:spPr>
          <a:xfrm>
            <a:off x="9232246" y="239316"/>
            <a:ext cx="2593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600" b="1" dirty="0"/>
              <a:t>Metodika Atkarības</a:t>
            </a:r>
          </a:p>
        </p:txBody>
      </p:sp>
      <p:sp>
        <p:nvSpPr>
          <p:cNvPr id="99" name="Rectangle: Rounded Corners 98">
            <a:extLst>
              <a:ext uri="{FF2B5EF4-FFF2-40B4-BE49-F238E27FC236}">
                <a16:creationId xmlns:a16="http://schemas.microsoft.com/office/drawing/2014/main" id="{554B9CD0-2435-454C-8CF1-CC0173F20B34}"/>
              </a:ext>
            </a:extLst>
          </p:cNvPr>
          <p:cNvSpPr/>
          <p:nvPr/>
        </p:nvSpPr>
        <p:spPr>
          <a:xfrm>
            <a:off x="5994543" y="203304"/>
            <a:ext cx="2746082" cy="3051125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34CA146A-F773-4865-A839-F34602AC306F}"/>
              </a:ext>
            </a:extLst>
          </p:cNvPr>
          <p:cNvSpPr txBox="1"/>
          <p:nvPr/>
        </p:nvSpPr>
        <p:spPr>
          <a:xfrm>
            <a:off x="6256503" y="203304"/>
            <a:ext cx="22221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600" b="1" dirty="0"/>
              <a:t>Metodika </a:t>
            </a:r>
          </a:p>
          <a:p>
            <a:pPr algn="ctr"/>
            <a:r>
              <a:rPr lang="lv-LV" sz="1600" b="1" dirty="0"/>
              <a:t>Ģimenes ar bērniem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6466B798-4790-4CF7-9E64-F178E1BF3310}"/>
              </a:ext>
            </a:extLst>
          </p:cNvPr>
          <p:cNvSpPr txBox="1"/>
          <p:nvPr/>
        </p:nvSpPr>
        <p:spPr>
          <a:xfrm>
            <a:off x="6866459" y="2757861"/>
            <a:ext cx="17497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1200" dirty="0"/>
              <a:t>Semināri vadītājiem – augusts/septembris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713A2B41-3AF7-440E-8368-5824F791FA47}"/>
              </a:ext>
            </a:extLst>
          </p:cNvPr>
          <p:cNvSpPr txBox="1"/>
          <p:nvPr/>
        </p:nvSpPr>
        <p:spPr>
          <a:xfrm>
            <a:off x="5929530" y="768844"/>
            <a:ext cx="2869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/>
              <a:t>Pieteikšanās līdz 1. jūlijam</a:t>
            </a:r>
          </a:p>
          <a:p>
            <a:pPr algn="ctr"/>
            <a:r>
              <a:rPr lang="lv-LV" sz="1400" dirty="0"/>
              <a:t>Pilotprojekts –uzsākas 1. septembrī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E0433AE4-B388-4E75-82A7-6A7DA89A6B98}"/>
              </a:ext>
            </a:extLst>
          </p:cNvPr>
          <p:cNvSpPr txBox="1"/>
          <p:nvPr/>
        </p:nvSpPr>
        <p:spPr>
          <a:xfrm>
            <a:off x="9111029" y="495691"/>
            <a:ext cx="27781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/>
              <a:t>Pieteikšanās līdz 1. jūlijam</a:t>
            </a:r>
          </a:p>
          <a:p>
            <a:pPr algn="ctr"/>
            <a:r>
              <a:rPr lang="lv-LV" sz="1400" dirty="0"/>
              <a:t>Pilotprojekts –uzsākas 1. septembrī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DB802C-53F5-451B-ACC8-78603D1DF6A0}"/>
              </a:ext>
            </a:extLst>
          </p:cNvPr>
          <p:cNvSpPr txBox="1"/>
          <p:nvPr/>
        </p:nvSpPr>
        <p:spPr>
          <a:xfrm>
            <a:off x="6198708" y="1170838"/>
            <a:ext cx="127048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u="sng" dirty="0" err="1"/>
              <a:t>Novadi</a:t>
            </a:r>
            <a:r>
              <a:rPr lang="en-GB" sz="1000" u="sng" dirty="0"/>
              <a:t>:</a:t>
            </a:r>
          </a:p>
          <a:p>
            <a:r>
              <a:rPr lang="lv-LV" sz="1000" dirty="0"/>
              <a:t>Aizpute</a:t>
            </a:r>
          </a:p>
          <a:p>
            <a:r>
              <a:rPr lang="lv-LV" sz="1000" dirty="0"/>
              <a:t>Bauska</a:t>
            </a:r>
          </a:p>
          <a:p>
            <a:r>
              <a:rPr lang="lv-LV" sz="1000" dirty="0"/>
              <a:t>Cesvaine</a:t>
            </a:r>
          </a:p>
          <a:p>
            <a:r>
              <a:rPr lang="lv-LV" sz="1000" dirty="0" err="1"/>
              <a:t>Cēs</a:t>
            </a:r>
            <a:r>
              <a:rPr lang="en-GB" sz="1000" dirty="0"/>
              <a:t>is</a:t>
            </a:r>
            <a:endParaRPr lang="lv-LV" sz="1000" dirty="0"/>
          </a:p>
          <a:p>
            <a:r>
              <a:rPr lang="lv-LV" sz="1000" dirty="0"/>
              <a:t>Kandava</a:t>
            </a:r>
          </a:p>
          <a:p>
            <a:r>
              <a:rPr lang="lv-LV" sz="1000" dirty="0"/>
              <a:t>Kocēn</a:t>
            </a:r>
            <a:r>
              <a:rPr lang="en-GB" sz="1000" dirty="0" err="1"/>
              <a:t>i</a:t>
            </a:r>
            <a:endParaRPr lang="lv-LV" sz="1000" dirty="0"/>
          </a:p>
          <a:p>
            <a:r>
              <a:rPr lang="lv-LV" sz="1000" dirty="0"/>
              <a:t>Ķekava</a:t>
            </a:r>
          </a:p>
          <a:p>
            <a:r>
              <a:rPr lang="lv-LV" sz="1000" dirty="0"/>
              <a:t>Mālpils</a:t>
            </a:r>
          </a:p>
          <a:p>
            <a:r>
              <a:rPr lang="lv-LV" sz="1000" dirty="0"/>
              <a:t>Ozolniek</a:t>
            </a:r>
            <a:r>
              <a:rPr lang="en-GB" sz="1000" dirty="0" err="1"/>
              <a:t>i</a:t>
            </a:r>
            <a:endParaRPr lang="lv-LV" sz="1000" dirty="0"/>
          </a:p>
          <a:p>
            <a:r>
              <a:rPr lang="lv-LV" sz="1000" dirty="0"/>
              <a:t>Pļaviņ</a:t>
            </a:r>
            <a:r>
              <a:rPr lang="en-GB" sz="1000" dirty="0"/>
              <a:t>as</a:t>
            </a:r>
          </a:p>
          <a:p>
            <a:r>
              <a:rPr lang="lv-LV" sz="1000" dirty="0" err="1"/>
              <a:t>Priekuļ</a:t>
            </a:r>
            <a:r>
              <a:rPr lang="en-GB" sz="1000" dirty="0" err="1"/>
              <a:t>i</a:t>
            </a:r>
            <a:endParaRPr lang="lv-LV" sz="1000" dirty="0"/>
          </a:p>
          <a:p>
            <a:r>
              <a:rPr lang="lv-LV" sz="1000" dirty="0"/>
              <a:t>Rēzekne</a:t>
            </a:r>
          </a:p>
          <a:p>
            <a:endParaRPr lang="lv-LV" sz="1000" dirty="0"/>
          </a:p>
          <a:p>
            <a:endParaRPr lang="lv-LV" sz="1000" dirty="0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B4D2C30B-325A-4431-AE92-4B0DED7863B4}"/>
              </a:ext>
            </a:extLst>
          </p:cNvPr>
          <p:cNvSpPr txBox="1"/>
          <p:nvPr/>
        </p:nvSpPr>
        <p:spPr>
          <a:xfrm>
            <a:off x="7418670" y="1323029"/>
            <a:ext cx="12704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800" dirty="0"/>
              <a:t>Roja</a:t>
            </a:r>
          </a:p>
          <a:p>
            <a:r>
              <a:rPr lang="lv-LV" sz="800" dirty="0"/>
              <a:t>Saldus</a:t>
            </a:r>
          </a:p>
          <a:p>
            <a:r>
              <a:rPr lang="lv-LV" sz="800" dirty="0"/>
              <a:t>Sigulda</a:t>
            </a:r>
          </a:p>
          <a:p>
            <a:r>
              <a:rPr lang="lv-LV" sz="800" dirty="0"/>
              <a:t>Stopiņ</a:t>
            </a:r>
            <a:r>
              <a:rPr lang="en-GB" sz="800" dirty="0" err="1"/>
              <a:t>i</a:t>
            </a:r>
            <a:endParaRPr lang="lv-LV" sz="800" dirty="0"/>
          </a:p>
          <a:p>
            <a:r>
              <a:rPr lang="lv-LV" sz="800" dirty="0"/>
              <a:t>Tukum</a:t>
            </a:r>
            <a:r>
              <a:rPr lang="en-GB" sz="800" dirty="0"/>
              <a:t>s</a:t>
            </a:r>
            <a:endParaRPr lang="lv-LV" sz="800" dirty="0"/>
          </a:p>
          <a:p>
            <a:r>
              <a:rPr lang="lv-LV" sz="800" dirty="0"/>
              <a:t>Viļaka</a:t>
            </a:r>
          </a:p>
          <a:p>
            <a:r>
              <a:rPr lang="lv-LV" sz="800" dirty="0" err="1"/>
              <a:t>Viļān</a:t>
            </a:r>
            <a:r>
              <a:rPr lang="en-GB" sz="800" dirty="0" err="1"/>
              <a:t>i</a:t>
            </a:r>
            <a:endParaRPr lang="en-GB" sz="800" dirty="0"/>
          </a:p>
          <a:p>
            <a:endParaRPr lang="lv-LV" sz="800" dirty="0"/>
          </a:p>
          <a:p>
            <a:r>
              <a:rPr lang="lv-LV" sz="800" u="sng" dirty="0"/>
              <a:t>Pilsētas:</a:t>
            </a:r>
          </a:p>
          <a:p>
            <a:r>
              <a:rPr lang="lv-LV" sz="800" dirty="0"/>
              <a:t>Rīga</a:t>
            </a:r>
          </a:p>
          <a:p>
            <a:r>
              <a:rPr lang="lv-LV" sz="800" dirty="0"/>
              <a:t>Liepāja</a:t>
            </a:r>
          </a:p>
          <a:p>
            <a:r>
              <a:rPr lang="lv-LV" sz="800" dirty="0"/>
              <a:t>Valmiera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B3D1B6-0F83-4C17-A478-D366CE5B1C9F}"/>
              </a:ext>
            </a:extLst>
          </p:cNvPr>
          <p:cNvSpPr txBox="1"/>
          <p:nvPr/>
        </p:nvSpPr>
        <p:spPr>
          <a:xfrm>
            <a:off x="9297731" y="1034288"/>
            <a:ext cx="1188347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u="sng" dirty="0" err="1"/>
              <a:t>Novadi</a:t>
            </a:r>
            <a:r>
              <a:rPr lang="en-GB" sz="1000" dirty="0"/>
              <a:t>:</a:t>
            </a:r>
          </a:p>
          <a:p>
            <a:r>
              <a:rPr lang="lv-LV" sz="1000" dirty="0"/>
              <a:t>Carnikava</a:t>
            </a:r>
          </a:p>
          <a:p>
            <a:r>
              <a:rPr lang="lv-LV" sz="1000" dirty="0" err="1"/>
              <a:t>Cēs</a:t>
            </a:r>
            <a:r>
              <a:rPr lang="en-GB" sz="1000" dirty="0"/>
              <a:t>is</a:t>
            </a:r>
            <a:endParaRPr lang="lv-LV" sz="1000" dirty="0"/>
          </a:p>
          <a:p>
            <a:r>
              <a:rPr lang="lv-LV" sz="1000" dirty="0"/>
              <a:t>Jelgava</a:t>
            </a:r>
          </a:p>
          <a:p>
            <a:r>
              <a:rPr lang="lv-LV" sz="1000" dirty="0"/>
              <a:t>Ludza</a:t>
            </a:r>
          </a:p>
          <a:p>
            <a:r>
              <a:rPr lang="lv-LV" sz="1000" dirty="0" err="1"/>
              <a:t>Preiļ</a:t>
            </a:r>
            <a:r>
              <a:rPr lang="en-GB" sz="1000" dirty="0" err="1"/>
              <a:t>i</a:t>
            </a:r>
            <a:endParaRPr lang="lv-LV" sz="1000" dirty="0"/>
          </a:p>
          <a:p>
            <a:r>
              <a:rPr lang="lv-LV" sz="1000" dirty="0"/>
              <a:t>Rēzekne</a:t>
            </a:r>
          </a:p>
          <a:p>
            <a:r>
              <a:rPr lang="lv-LV" sz="1000" dirty="0"/>
              <a:t>Salaspils</a:t>
            </a:r>
          </a:p>
          <a:p>
            <a:r>
              <a:rPr lang="lv-LV" sz="1000" dirty="0"/>
              <a:t>Smiltene</a:t>
            </a:r>
          </a:p>
          <a:p>
            <a:r>
              <a:rPr lang="lv-LV" sz="1000" dirty="0" err="1"/>
              <a:t>Tals</a:t>
            </a:r>
            <a:r>
              <a:rPr lang="en-GB" sz="1000" dirty="0" err="1"/>
              <a:t>i</a:t>
            </a:r>
            <a:endParaRPr lang="lv-LV" sz="1000" dirty="0"/>
          </a:p>
          <a:p>
            <a:r>
              <a:rPr lang="lv-LV" sz="1000" dirty="0"/>
              <a:t>Ilūkste</a:t>
            </a:r>
            <a:endParaRPr lang="en-GB" sz="1000" dirty="0"/>
          </a:p>
          <a:p>
            <a:r>
              <a:rPr lang="lv-LV" sz="1000" dirty="0"/>
              <a:t>Ķekava</a:t>
            </a:r>
          </a:p>
          <a:p>
            <a:r>
              <a:rPr lang="lv-LV" sz="1000" dirty="0"/>
              <a:t>Olaine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703D554F-A3D7-4067-B21B-914C2493EBFD}"/>
              </a:ext>
            </a:extLst>
          </p:cNvPr>
          <p:cNvSpPr txBox="1"/>
          <p:nvPr/>
        </p:nvSpPr>
        <p:spPr>
          <a:xfrm>
            <a:off x="10500103" y="1223652"/>
            <a:ext cx="1188347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dirty="0"/>
              <a:t>Ozolniek</a:t>
            </a:r>
            <a:r>
              <a:rPr lang="en-GB" sz="1000" dirty="0" err="1"/>
              <a:t>i</a:t>
            </a:r>
            <a:endParaRPr lang="lv-LV" sz="1000" dirty="0"/>
          </a:p>
          <a:p>
            <a:r>
              <a:rPr lang="lv-LV" sz="1000" dirty="0"/>
              <a:t>Saldus</a:t>
            </a:r>
          </a:p>
          <a:p>
            <a:r>
              <a:rPr lang="lv-LV" sz="1000" dirty="0"/>
              <a:t>Sigulda</a:t>
            </a:r>
          </a:p>
          <a:p>
            <a:r>
              <a:rPr lang="lv-LV" sz="1000" dirty="0"/>
              <a:t>Tukum</a:t>
            </a:r>
            <a:r>
              <a:rPr lang="en-GB" sz="1000" dirty="0"/>
              <a:t>s</a:t>
            </a:r>
            <a:endParaRPr lang="lv-LV" sz="1000" dirty="0"/>
          </a:p>
          <a:p>
            <a:r>
              <a:rPr lang="lv-LV" sz="1000" dirty="0" err="1"/>
              <a:t>Viļān</a:t>
            </a:r>
            <a:r>
              <a:rPr lang="en-GB" sz="1000" dirty="0" err="1"/>
              <a:t>i</a:t>
            </a:r>
            <a:endParaRPr lang="en-GB" sz="1000" dirty="0"/>
          </a:p>
          <a:p>
            <a:endParaRPr lang="lv-LV" sz="1000" dirty="0"/>
          </a:p>
          <a:p>
            <a:r>
              <a:rPr lang="lv-LV" sz="1000" u="sng" dirty="0"/>
              <a:t>Pilsētas:</a:t>
            </a:r>
          </a:p>
          <a:p>
            <a:r>
              <a:rPr lang="lv-LV" sz="1000" dirty="0"/>
              <a:t>Rīga</a:t>
            </a:r>
          </a:p>
          <a:p>
            <a:r>
              <a:rPr lang="lv-LV" sz="1000" dirty="0"/>
              <a:t>Daugavpils</a:t>
            </a:r>
          </a:p>
          <a:p>
            <a:r>
              <a:rPr lang="lv-LV" sz="1000" dirty="0"/>
              <a:t>Valmiera</a:t>
            </a:r>
          </a:p>
          <a:p>
            <a:endParaRPr lang="lv-LV" sz="1100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32238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234</Words>
  <Application>Microsoft Office PowerPoint</Application>
  <PresentationFormat>Platekrāna</PresentationFormat>
  <Paragraphs>104</Paragraphs>
  <Slides>2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Aktualitātes projektā Profesionāla sociālā darba attīstība pašvaldībās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Aktualitātes. Metodiku tēmas</dc:title>
  <dc:creator>Ilze Kurme</dc:creator>
  <cp:lastModifiedBy> </cp:lastModifiedBy>
  <cp:revision>28</cp:revision>
  <dcterms:created xsi:type="dcterms:W3CDTF">2018-09-14T13:24:48Z</dcterms:created>
  <dcterms:modified xsi:type="dcterms:W3CDTF">2020-03-27T12:14:14Z</dcterms:modified>
</cp:coreProperties>
</file>