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0" y="8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D467B4-1CC6-43D2-89D0-AF21E20960A4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0D625-3AA0-420D-B0BC-7349AC90964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00106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5FE03-99CD-4EA1-BBB2-0309DF5EC22F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56071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C12C5-65AC-42F9-85A7-9DCCF4E38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EFA5DF-C287-4D2E-B695-85C6AC7A41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20137-B71F-472A-B0D5-87BF9AC0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FAD8-7F2E-4A5B-9692-90F2EE7E6520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DA910-5B69-4539-B5EF-777BFB7FA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AAEA8-964E-45C9-B4FA-382D43496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F7EF-2A3B-4AF1-A4A3-7A3493D276E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36995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4E219-B601-4103-AAFD-011D27450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3B65AB-F86B-4D9A-B4EE-42DD1F7DE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09E60-8F8B-45C3-ADDC-EFDC0B242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FAD8-7F2E-4A5B-9692-90F2EE7E6520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52F30-CE96-4F68-BC86-9C4847D90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532D1-0FCA-4230-9BF8-FF873115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F7EF-2A3B-4AF1-A4A3-7A3493D276E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5810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A7132C-32FD-439B-B7EB-C44D0D0BBD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CDCBB2-2C85-4306-97D4-6216F9C68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483C6-CFE8-4130-826A-93E1F0BCA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FAD8-7F2E-4A5B-9692-90F2EE7E6520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A2A9B-3CBB-4D46-806C-B1EA8D80D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963A0-F960-47D4-83A6-23FF2E35D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F7EF-2A3B-4AF1-A4A3-7A3493D276E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0277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08735-34C6-443C-AEF1-E4440BE0A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EC1EB-2223-409F-949C-839515C91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CC6A2-CF76-42C1-90D2-0FF47882D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FAD8-7F2E-4A5B-9692-90F2EE7E6520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1F314-E4FE-4C00-B3D2-597DDF41B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4B92AE-FDA3-49AD-9342-16F0C3B15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F7EF-2A3B-4AF1-A4A3-7A3493D276E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7151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5359F-BB0B-4D08-96F6-5EE719CD2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193C78-2E7B-4382-8F3B-9FD5CEA511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1D6D9-987D-43C0-9DD2-28FA81F79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FAD8-7F2E-4A5B-9692-90F2EE7E6520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1EFDB-A963-4CF5-87C2-B52ECE063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BD775-FF85-4FA6-838A-D1E6278E3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F7EF-2A3B-4AF1-A4A3-7A3493D276E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0569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D0405-69BB-4DE6-A42F-7BF053AD7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3EB2A-8424-48AB-AF01-DC47ED34AB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D348B2-A007-4991-9587-23F3237C38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21E65-87F3-46B7-88DB-DD155FA7F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FAD8-7F2E-4A5B-9692-90F2EE7E6520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25778-A3C5-4D6B-8799-9B463CFCC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30C595-13DA-4720-B63C-EA9F722B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F7EF-2A3B-4AF1-A4A3-7A3493D276E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053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50A02-02AD-4D7C-82A1-81716E1A8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41A896-AD2D-4DC7-A938-1E2A0F9E8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B48074-9D16-4467-B589-4A1EB7776C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52E2C3-FBDC-41B4-BE33-74F3345EC3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3E1423-21B6-481F-84BD-CB48ECB438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4860DA-9188-4604-A5BA-929185304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FAD8-7F2E-4A5B-9692-90F2EE7E6520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8A80A3-917B-465D-BF7C-52F166D23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1BD729-372E-4F43-B749-004EA7DAD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F7EF-2A3B-4AF1-A4A3-7A3493D276E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78179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B2A93-FD31-4246-B6B6-E401BE923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B18868-AFB7-407E-AFC3-BDD4391F3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FAD8-7F2E-4A5B-9692-90F2EE7E6520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76712-D874-4EA6-BA0E-0586AC87E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9E45B2-2A66-4D9A-A1B4-CD48A527E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F7EF-2A3B-4AF1-A4A3-7A3493D276E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23352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E9A39F-15A4-40BC-B972-E3BBBC362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FAD8-7F2E-4A5B-9692-90F2EE7E6520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F5605D-CCD2-45F4-8126-69E507E2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6D41B2-6E94-43E3-8088-1523C376F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F7EF-2A3B-4AF1-A4A3-7A3493D276E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24920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101AD-6401-46C2-9157-14E214431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EBACE-11A4-4D0E-9F0B-8547B3137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D09E22-1F73-419E-9067-7964454C1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557920-C25C-4C83-AE9C-B9BE7EBB2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FAD8-7F2E-4A5B-9692-90F2EE7E6520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B10B93-97C4-4132-B452-FE056E4CE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40A4F1-BD86-4925-8DC6-9D0B83E53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F7EF-2A3B-4AF1-A4A3-7A3493D276E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52809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B471A-8E8D-47A7-BDE2-2060DF7BF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7864AB-4B6E-41C6-8AEB-294A4C8E54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B1A6A8-B48B-4551-B0CD-286ADFD030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F72312-1964-4338-BC20-1401FDC7E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BFAD8-7F2E-4A5B-9692-90F2EE7E6520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7FF3A0-270F-488C-8E7F-84EF3BA7C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EA557B-F46D-485E-B333-AD046A39C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F7EF-2A3B-4AF1-A4A3-7A3493D276E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4910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F25E5A-A0DF-4F7B-A2BF-641A57CE1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45AE96-3BC3-43D1-8E61-A7B7B68EC8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C237F-6E03-4607-BB04-7D0F9BCBC7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BFAD8-7F2E-4A5B-9692-90F2EE7E6520}" type="datetimeFigureOut">
              <a:rPr lang="lv-LV" smtClean="0"/>
              <a:t>08.01.2020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C8E8F-5726-4983-A7AE-38B744A707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BB75F-ACB8-44BB-A58B-D4F26AD8E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CF7EF-2A3B-4AF1-A4A3-7A3493D276E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8356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10000" y="2967041"/>
            <a:ext cx="4572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lv-LV">
              <a:latin typeface="Calibri" pitchFamily="34" charset="0"/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1703390" y="116633"/>
            <a:ext cx="8713787" cy="720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lv-LV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lv-LV" sz="1800" b="1" dirty="0">
                <a:latin typeface="Times New Roman" pitchFamily="18" charset="0"/>
                <a:cs typeface="Times New Roman" pitchFamily="18" charset="0"/>
              </a:rPr>
              <a:t>Klientu vietu skaits valsts sociālās aprūpes centru (VSAC) filiālēs uz 01.</a:t>
            </a:r>
            <a:r>
              <a:rPr lang="en-GB" sz="1800" b="1" dirty="0">
                <a:latin typeface="Times New Roman" pitchFamily="18" charset="0"/>
                <a:cs typeface="Times New Roman" pitchFamily="18" charset="0"/>
              </a:rPr>
              <a:t>01</a:t>
            </a:r>
            <a:r>
              <a:rPr lang="lv-LV" sz="1800" b="1" dirty="0">
                <a:latin typeface="Times New Roman" pitchFamily="18" charset="0"/>
                <a:cs typeface="Times New Roman" pitchFamily="18" charset="0"/>
              </a:rPr>
              <a:t>.20</a:t>
            </a:r>
            <a:r>
              <a:rPr lang="en-GB" sz="1800" b="1" dirty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lv-LV" sz="1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lv-LV" sz="18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lv-LV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6" descr="Latvijas-administrativa-iedalijuma-karte-2-grupa9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06391" y="829255"/>
            <a:ext cx="8389938" cy="5485244"/>
          </a:xfrm>
          <a:prstGeom prst="rect">
            <a:avLst/>
          </a:prstGeom>
          <a:solidFill>
            <a:schemeClr val="tx1"/>
          </a:solidFill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</p:pic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4295802" y="2691925"/>
            <a:ext cx="1555221" cy="879952"/>
          </a:xfrm>
          <a:prstGeom prst="wedgeRoundRectCallout">
            <a:avLst>
              <a:gd name="adj1" fmla="val 15090"/>
              <a:gd name="adj2" fmla="val 83579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sz="8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īga  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40 v.</a:t>
            </a:r>
            <a:r>
              <a:rPr lang="en-GB" sz="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bērniem</a:t>
            </a:r>
          </a:p>
          <a:p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Pļavnieki  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55 </a:t>
            </a:r>
            <a:r>
              <a:rPr lang="lv-LV" sz="800" dirty="0" err="1">
                <a:latin typeface="Times New Roman" pitchFamily="18" charset="0"/>
                <a:cs typeface="Times New Roman" pitchFamily="18" charset="0"/>
              </a:rPr>
              <a:t>v.bērniem</a:t>
            </a:r>
            <a:endParaRPr lang="lv-LV" sz="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Teika 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48  v., t.sk. 47 </a:t>
            </a:r>
            <a:r>
              <a:rPr lang="lv-LV" sz="800" dirty="0" err="1">
                <a:latin typeface="Times New Roman" pitchFamily="18" charset="0"/>
                <a:cs typeface="Times New Roman" pitchFamily="18" charset="0"/>
              </a:rPr>
              <a:t>v.bērniem</a:t>
            </a:r>
            <a:endParaRPr lang="lv-LV" sz="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Kalnciems 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41 v.</a:t>
            </a:r>
          </a:p>
          <a:p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Jugla 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200 v. </a:t>
            </a:r>
            <a:r>
              <a:rPr lang="lv-LV" sz="800" dirty="0" err="1">
                <a:latin typeface="Times New Roman" pitchFamily="18" charset="0"/>
                <a:cs typeface="Times New Roman" pitchFamily="18" charset="0"/>
              </a:rPr>
              <a:t>neredz.pers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lv-LV" sz="800" b="1" noProof="1">
                <a:latin typeface="Times New Roman" pitchFamily="18" charset="0"/>
                <a:cs typeface="Times New Roman" pitchFamily="18" charset="0"/>
              </a:rPr>
              <a:t>Ezerkrasti </a:t>
            </a:r>
            <a:r>
              <a:rPr lang="lv-LV" sz="800" noProof="1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GB" sz="800" noProof="1">
                <a:latin typeface="Times New Roman" pitchFamily="18" charset="0"/>
                <a:cs typeface="Times New Roman" pitchFamily="18" charset="0"/>
              </a:rPr>
              <a:t>75</a:t>
            </a:r>
            <a:r>
              <a:rPr lang="lv-LV" sz="800" noProof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lv-LV" sz="7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3040118" y="2525142"/>
            <a:ext cx="648494" cy="381589"/>
          </a:xfrm>
          <a:prstGeom prst="wedgeRoundRectCallout">
            <a:avLst>
              <a:gd name="adj1" fmla="val 34561"/>
              <a:gd name="adj2" fmla="val -110812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Dundaga</a:t>
            </a:r>
          </a:p>
          <a:p>
            <a:pPr algn="ctr"/>
            <a:r>
              <a:rPr lang="lv-LV" sz="800" dirty="0">
                <a:latin typeface="Times New Roman" pitchFamily="18" charset="0"/>
                <a:cs typeface="Times New Roman" pitchFamily="18" charset="0"/>
              </a:rPr>
              <a:t>85 v.</a:t>
            </a: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>
            <a:off x="2488386" y="2826975"/>
            <a:ext cx="1178108" cy="341345"/>
          </a:xfrm>
          <a:prstGeom prst="wedgeRoundRectCallout">
            <a:avLst>
              <a:gd name="adj1" fmla="val 61204"/>
              <a:gd name="adj2" fmla="val 41759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Veģi </a:t>
            </a:r>
          </a:p>
          <a:p>
            <a:pPr algn="ctr"/>
            <a:r>
              <a:rPr lang="lv-LV" sz="800" dirty="0">
                <a:latin typeface="Times New Roman" pitchFamily="18" charset="0"/>
                <a:cs typeface="Times New Roman" pitchFamily="18" charset="0"/>
              </a:rPr>
              <a:t>150 v</a:t>
            </a:r>
            <a:r>
              <a:rPr lang="en-GB" sz="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lv-LV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>
            <a:off x="2486353" y="4012764"/>
            <a:ext cx="1224197" cy="319566"/>
          </a:xfrm>
          <a:prstGeom prst="wedgeRoundRectCallout">
            <a:avLst>
              <a:gd name="adj1" fmla="val -85303"/>
              <a:gd name="adj2" fmla="val 37229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Liepāja</a:t>
            </a:r>
          </a:p>
          <a:p>
            <a:pPr algn="ctr"/>
            <a:r>
              <a:rPr lang="lv-LV" sz="800" dirty="0">
                <a:latin typeface="Times New Roman" pitchFamily="18" charset="0"/>
                <a:cs typeface="Times New Roman" pitchFamily="18" charset="0"/>
              </a:rPr>
              <a:t>85  v.,  t.sk. 42  bērniem</a:t>
            </a:r>
          </a:p>
        </p:txBody>
      </p:sp>
      <p:sp>
        <p:nvSpPr>
          <p:cNvPr id="11" name="AutoShape 13"/>
          <p:cNvSpPr>
            <a:spLocks noChangeArrowheads="1"/>
          </p:cNvSpPr>
          <p:nvPr/>
        </p:nvSpPr>
        <p:spPr bwMode="auto">
          <a:xfrm>
            <a:off x="2927158" y="4341618"/>
            <a:ext cx="761455" cy="324163"/>
          </a:xfrm>
          <a:prstGeom prst="wedgeRoundRectCallout">
            <a:avLst>
              <a:gd name="adj1" fmla="val -79654"/>
              <a:gd name="adj2" fmla="val 70090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Aizvīķi</a:t>
            </a:r>
          </a:p>
          <a:p>
            <a:pPr algn="ctr"/>
            <a:r>
              <a:rPr lang="lv-LV" sz="800" dirty="0">
                <a:latin typeface="Times New Roman" pitchFamily="18" charset="0"/>
                <a:cs typeface="Times New Roman" pitchFamily="18" charset="0"/>
              </a:rPr>
              <a:t>85 v..</a:t>
            </a:r>
          </a:p>
        </p:txBody>
      </p:sp>
      <p:sp>
        <p:nvSpPr>
          <p:cNvPr id="12" name="AutoShape 15"/>
          <p:cNvSpPr>
            <a:spLocks noChangeArrowheads="1"/>
          </p:cNvSpPr>
          <p:nvPr/>
        </p:nvSpPr>
        <p:spPr bwMode="auto">
          <a:xfrm>
            <a:off x="2629668" y="3502256"/>
            <a:ext cx="756915" cy="328457"/>
          </a:xfrm>
          <a:prstGeom prst="wedgeRoundRectCallout">
            <a:avLst>
              <a:gd name="adj1" fmla="val -55301"/>
              <a:gd name="adj2" fmla="val -67914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Gudenieki </a:t>
            </a:r>
          </a:p>
          <a:p>
            <a:pPr algn="ctr"/>
            <a:r>
              <a:rPr lang="lv-LV" sz="8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GB" sz="8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 v.</a:t>
            </a:r>
          </a:p>
        </p:txBody>
      </p:sp>
      <p:sp>
        <p:nvSpPr>
          <p:cNvPr id="13" name="AutoShape 20"/>
          <p:cNvSpPr>
            <a:spLocks noChangeArrowheads="1"/>
          </p:cNvSpPr>
          <p:nvPr/>
        </p:nvSpPr>
        <p:spPr bwMode="auto">
          <a:xfrm>
            <a:off x="5778395" y="4244118"/>
            <a:ext cx="754987" cy="356094"/>
          </a:xfrm>
          <a:prstGeom prst="wedgeRoundRectCallout">
            <a:avLst>
              <a:gd name="adj1" fmla="val -74722"/>
              <a:gd name="adj2" fmla="val -37292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900" b="1" dirty="0">
                <a:latin typeface="Times New Roman" pitchFamily="18" charset="0"/>
                <a:cs typeface="Times New Roman" pitchFamily="18" charset="0"/>
              </a:rPr>
              <a:t>Iecava</a:t>
            </a:r>
          </a:p>
          <a:p>
            <a:pPr algn="ctr"/>
            <a:r>
              <a:rPr lang="lv-LV" sz="800" dirty="0">
                <a:latin typeface="Times New Roman" pitchFamily="18" charset="0"/>
                <a:cs typeface="Times New Roman" pitchFamily="18" charset="0"/>
              </a:rPr>
              <a:t>147 v.</a:t>
            </a:r>
          </a:p>
        </p:txBody>
      </p:sp>
      <p:sp>
        <p:nvSpPr>
          <p:cNvPr id="14" name="AutoShape 21"/>
          <p:cNvSpPr>
            <a:spLocks noChangeArrowheads="1"/>
          </p:cNvSpPr>
          <p:nvPr/>
        </p:nvSpPr>
        <p:spPr bwMode="auto">
          <a:xfrm>
            <a:off x="4139815" y="3807603"/>
            <a:ext cx="722312" cy="390903"/>
          </a:xfrm>
          <a:prstGeom prst="wedgeRoundRectCallout">
            <a:avLst>
              <a:gd name="adj1" fmla="val 9214"/>
              <a:gd name="adj2" fmla="val 85981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800" b="1" noProof="1">
                <a:latin typeface="Times New Roman" pitchFamily="18" charset="0"/>
                <a:cs typeface="Times New Roman" pitchFamily="18" charset="0"/>
              </a:rPr>
              <a:t>Lielbērze</a:t>
            </a:r>
          </a:p>
          <a:p>
            <a:pPr algn="ctr"/>
            <a:r>
              <a:rPr lang="lv-LV" sz="800" dirty="0">
                <a:latin typeface="Times New Roman" pitchFamily="18" charset="0"/>
                <a:cs typeface="Times New Roman" pitchFamily="18" charset="0"/>
              </a:rPr>
              <a:t>150 v.</a:t>
            </a:r>
            <a:endParaRPr lang="lv-LV" sz="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AutoShape 22"/>
          <p:cNvSpPr>
            <a:spLocks noChangeArrowheads="1"/>
          </p:cNvSpPr>
          <p:nvPr/>
        </p:nvSpPr>
        <p:spPr bwMode="auto">
          <a:xfrm>
            <a:off x="5267772" y="3895148"/>
            <a:ext cx="792360" cy="348970"/>
          </a:xfrm>
          <a:prstGeom prst="wedgeRoundRectCallout">
            <a:avLst>
              <a:gd name="adj1" fmla="val -83214"/>
              <a:gd name="adj2" fmla="val -3950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Jelgava</a:t>
            </a:r>
          </a:p>
          <a:p>
            <a:pPr algn="ctr"/>
            <a:r>
              <a:rPr lang="lv-LV" sz="800" dirty="0"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en-GB" sz="8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 v.</a:t>
            </a:r>
          </a:p>
        </p:txBody>
      </p:sp>
      <p:sp>
        <p:nvSpPr>
          <p:cNvPr id="16" name="AutoShape 23"/>
          <p:cNvSpPr>
            <a:spLocks noChangeArrowheads="1"/>
          </p:cNvSpPr>
          <p:nvPr/>
        </p:nvSpPr>
        <p:spPr bwMode="auto">
          <a:xfrm>
            <a:off x="3613143" y="3700143"/>
            <a:ext cx="647700" cy="330354"/>
          </a:xfrm>
          <a:prstGeom prst="wedgeRoundRectCallout">
            <a:avLst>
              <a:gd name="adj1" fmla="val 32397"/>
              <a:gd name="adj2" fmla="val -126302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Ķīši</a:t>
            </a:r>
          </a:p>
          <a:p>
            <a:pPr algn="ctr"/>
            <a:r>
              <a:rPr lang="lv-LV" sz="800" dirty="0">
                <a:latin typeface="Times New Roman" pitchFamily="18" charset="0"/>
                <a:cs typeface="Times New Roman" pitchFamily="18" charset="0"/>
              </a:rPr>
              <a:t>90 v.</a:t>
            </a:r>
          </a:p>
        </p:txBody>
      </p:sp>
      <p:sp>
        <p:nvSpPr>
          <p:cNvPr id="17" name="AutoShape 24"/>
          <p:cNvSpPr>
            <a:spLocks noChangeArrowheads="1"/>
          </p:cNvSpPr>
          <p:nvPr/>
        </p:nvSpPr>
        <p:spPr bwMode="auto">
          <a:xfrm>
            <a:off x="4825577" y="4224465"/>
            <a:ext cx="744786" cy="339656"/>
          </a:xfrm>
          <a:prstGeom prst="wedgeRoundRectCallout">
            <a:avLst>
              <a:gd name="adj1" fmla="val -55278"/>
              <a:gd name="adj2" fmla="val 75343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Ziedkalne</a:t>
            </a:r>
          </a:p>
          <a:p>
            <a:pPr algn="ctr"/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GB" sz="8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v.</a:t>
            </a:r>
          </a:p>
        </p:txBody>
      </p:sp>
      <p:sp>
        <p:nvSpPr>
          <p:cNvPr id="18" name="AutoShape 26"/>
          <p:cNvSpPr>
            <a:spLocks noChangeArrowheads="1"/>
          </p:cNvSpPr>
          <p:nvPr/>
        </p:nvSpPr>
        <p:spPr bwMode="auto">
          <a:xfrm>
            <a:off x="8867005" y="5095943"/>
            <a:ext cx="795676" cy="451964"/>
          </a:xfrm>
          <a:prstGeom prst="wedgeRoundRectCallout">
            <a:avLst>
              <a:gd name="adj1" fmla="val -135497"/>
              <a:gd name="adj2" fmla="val 55796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900" b="1" dirty="0">
                <a:latin typeface="Times New Roman" pitchFamily="18" charset="0"/>
                <a:cs typeface="Times New Roman" pitchFamily="18" charset="0"/>
              </a:rPr>
              <a:t>Kalkūni</a:t>
            </a:r>
          </a:p>
          <a:p>
            <a:pPr algn="ctr"/>
            <a:r>
              <a:rPr lang="lv-LV" sz="800" dirty="0">
                <a:latin typeface="Times New Roman" pitchFamily="18" charset="0"/>
                <a:cs typeface="Times New Roman" pitchFamily="18" charset="0"/>
              </a:rPr>
              <a:t>130 v., t.sk. 35 bērniem</a:t>
            </a:r>
          </a:p>
        </p:txBody>
      </p:sp>
      <p:sp>
        <p:nvSpPr>
          <p:cNvPr id="19" name="AutoShape 27"/>
          <p:cNvSpPr>
            <a:spLocks noChangeArrowheads="1"/>
          </p:cNvSpPr>
          <p:nvPr/>
        </p:nvSpPr>
        <p:spPr bwMode="auto">
          <a:xfrm>
            <a:off x="7967834" y="4520710"/>
            <a:ext cx="792386" cy="364278"/>
          </a:xfrm>
          <a:prstGeom prst="wedgeRoundRectCallout">
            <a:avLst>
              <a:gd name="adj1" fmla="val -15962"/>
              <a:gd name="adj2" fmla="val 168388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Kalupe</a:t>
            </a:r>
          </a:p>
          <a:p>
            <a:pPr algn="ctr"/>
            <a:r>
              <a:rPr lang="en-GB" sz="800" dirty="0">
                <a:latin typeface="Times New Roman" pitchFamily="18" charset="0"/>
                <a:cs typeface="Times New Roman" pitchFamily="18" charset="0"/>
              </a:rPr>
              <a:t>199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 v.</a:t>
            </a:r>
          </a:p>
        </p:txBody>
      </p:sp>
      <p:sp>
        <p:nvSpPr>
          <p:cNvPr id="20" name="AutoShape 28"/>
          <p:cNvSpPr>
            <a:spLocks noChangeArrowheads="1"/>
          </p:cNvSpPr>
          <p:nvPr/>
        </p:nvSpPr>
        <p:spPr bwMode="auto">
          <a:xfrm>
            <a:off x="8904653" y="4422166"/>
            <a:ext cx="720380" cy="359151"/>
          </a:xfrm>
          <a:prstGeom prst="wedgeRoundRectCallout">
            <a:avLst>
              <a:gd name="adj1" fmla="val -38814"/>
              <a:gd name="adj2" fmla="val 115771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700" b="1" dirty="0">
                <a:latin typeface="Times New Roman" pitchFamily="18" charset="0"/>
                <a:cs typeface="Times New Roman" pitchFamily="18" charset="0"/>
              </a:rPr>
              <a:t>Krastiņi</a:t>
            </a:r>
          </a:p>
          <a:p>
            <a:pPr algn="ctr"/>
            <a:r>
              <a:rPr lang="en-GB" sz="800" dirty="0">
                <a:latin typeface="Times New Roman" pitchFamily="18" charset="0"/>
                <a:cs typeface="Times New Roman" pitchFamily="18" charset="0"/>
              </a:rPr>
              <a:t>101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 v.</a:t>
            </a:r>
          </a:p>
        </p:txBody>
      </p:sp>
      <p:sp>
        <p:nvSpPr>
          <p:cNvPr id="21" name="AutoShape 29"/>
          <p:cNvSpPr>
            <a:spLocks noChangeArrowheads="1"/>
          </p:cNvSpPr>
          <p:nvPr/>
        </p:nvSpPr>
        <p:spPr bwMode="auto">
          <a:xfrm>
            <a:off x="8650969" y="3882992"/>
            <a:ext cx="671847" cy="341473"/>
          </a:xfrm>
          <a:prstGeom prst="wedgeRoundRectCallout">
            <a:avLst>
              <a:gd name="adj1" fmla="val -57810"/>
              <a:gd name="adj2" fmla="val -325476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Litene</a:t>
            </a:r>
          </a:p>
          <a:p>
            <a:pPr algn="ctr"/>
            <a:r>
              <a:rPr lang="lv-LV" sz="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800" dirty="0">
                <a:latin typeface="Times New Roman" pitchFamily="18" charset="0"/>
                <a:cs typeface="Times New Roman" pitchFamily="18" charset="0"/>
              </a:rPr>
              <a:t>79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lv-LV" sz="7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AutoShape 31"/>
          <p:cNvSpPr>
            <a:spLocks noChangeArrowheads="1"/>
          </p:cNvSpPr>
          <p:nvPr/>
        </p:nvSpPr>
        <p:spPr bwMode="auto">
          <a:xfrm>
            <a:off x="7179782" y="4491273"/>
            <a:ext cx="711513" cy="374010"/>
          </a:xfrm>
          <a:prstGeom prst="wedgeRoundRectCallout">
            <a:avLst>
              <a:gd name="adj1" fmla="val -102667"/>
              <a:gd name="adj2" fmla="val 100104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Mēmele</a:t>
            </a:r>
          </a:p>
          <a:p>
            <a:pPr algn="ctr"/>
            <a:r>
              <a:rPr lang="lv-LV" sz="800" dirty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GB" sz="8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lv-LV" sz="7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5" name="AutoShape 33"/>
          <p:cNvSpPr>
            <a:spLocks noChangeArrowheads="1"/>
          </p:cNvSpPr>
          <p:nvPr/>
        </p:nvSpPr>
        <p:spPr bwMode="auto">
          <a:xfrm>
            <a:off x="6479802" y="2468200"/>
            <a:ext cx="792088" cy="358775"/>
          </a:xfrm>
          <a:prstGeom prst="wedgeRoundRectCallout">
            <a:avLst>
              <a:gd name="adj1" fmla="val -118668"/>
              <a:gd name="adj2" fmla="val 188637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Ropaži</a:t>
            </a:r>
          </a:p>
          <a:p>
            <a:pPr algn="ctr"/>
            <a:r>
              <a:rPr lang="lv-LV" sz="800" dirty="0"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en-GB" sz="8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 v.</a:t>
            </a:r>
          </a:p>
        </p:txBody>
      </p:sp>
      <p:sp>
        <p:nvSpPr>
          <p:cNvPr id="26" name="AutoShape 35"/>
          <p:cNvSpPr>
            <a:spLocks noChangeArrowheads="1"/>
          </p:cNvSpPr>
          <p:nvPr/>
        </p:nvSpPr>
        <p:spPr bwMode="auto">
          <a:xfrm>
            <a:off x="6155888" y="1826215"/>
            <a:ext cx="647831" cy="360635"/>
          </a:xfrm>
          <a:prstGeom prst="wedgeRoundRectCallout">
            <a:avLst>
              <a:gd name="adj1" fmla="val 48061"/>
              <a:gd name="adj2" fmla="val -118634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Rūja</a:t>
            </a:r>
          </a:p>
          <a:p>
            <a:pPr algn="ctr"/>
            <a:r>
              <a:rPr lang="lv-LV" sz="800" dirty="0">
                <a:latin typeface="Times New Roman" pitchFamily="18" charset="0"/>
                <a:cs typeface="Times New Roman" pitchFamily="18" charset="0"/>
              </a:rPr>
              <a:t>27</a:t>
            </a:r>
            <a:r>
              <a:rPr lang="en-GB" sz="8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 v.</a:t>
            </a:r>
          </a:p>
        </p:txBody>
      </p:sp>
      <p:sp>
        <p:nvSpPr>
          <p:cNvPr id="27" name="AutoShape 36"/>
          <p:cNvSpPr>
            <a:spLocks noChangeArrowheads="1"/>
          </p:cNvSpPr>
          <p:nvPr/>
        </p:nvSpPr>
        <p:spPr bwMode="auto">
          <a:xfrm>
            <a:off x="6861794" y="1954393"/>
            <a:ext cx="761665" cy="359519"/>
          </a:xfrm>
          <a:prstGeom prst="wedgeRoundRectCallout">
            <a:avLst>
              <a:gd name="adj1" fmla="val 47320"/>
              <a:gd name="adj2" fmla="val -114439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Valka</a:t>
            </a:r>
          </a:p>
          <a:p>
            <a:pPr algn="ctr"/>
            <a:r>
              <a:rPr lang="lv-LV" sz="800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GB" sz="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lv-LV" sz="800" dirty="0">
                <a:latin typeface="Times New Roman" pitchFamily="18" charset="0"/>
                <a:cs typeface="Times New Roman" pitchFamily="18" charset="0"/>
              </a:rPr>
              <a:t> v.</a:t>
            </a:r>
          </a:p>
        </p:txBody>
      </p:sp>
      <p:sp>
        <p:nvSpPr>
          <p:cNvPr id="29" name="Text Box 31"/>
          <p:cNvSpPr txBox="1">
            <a:spLocks noChangeArrowheads="1"/>
          </p:cNvSpPr>
          <p:nvPr/>
        </p:nvSpPr>
        <p:spPr bwMode="auto">
          <a:xfrm>
            <a:off x="1844870" y="5280684"/>
            <a:ext cx="1997941" cy="98488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lv-LV" b="1" dirty="0">
                <a:latin typeface="Times New Roman" pitchFamily="18" charset="0"/>
                <a:cs typeface="Times New Roman" pitchFamily="18" charset="0"/>
              </a:rPr>
              <a:t>VSAC “Kurzeme”</a:t>
            </a:r>
          </a:p>
          <a:p>
            <a:r>
              <a:rPr lang="lv-LV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1200" dirty="0">
                <a:latin typeface="Times New Roman" pitchFamily="18" charset="0"/>
                <a:cs typeface="Times New Roman" pitchFamily="18" charset="0"/>
              </a:rPr>
              <a:t>(6 filiāles) </a:t>
            </a:r>
          </a:p>
          <a:p>
            <a:r>
              <a:rPr lang="lv-LV" sz="1600" b="1" dirty="0">
                <a:latin typeface="Times New Roman" pitchFamily="18" charset="0"/>
                <a:cs typeface="Times New Roman" pitchFamily="18" charset="0"/>
              </a:rPr>
              <a:t>74</a:t>
            </a:r>
            <a:r>
              <a:rPr lang="en-GB" sz="16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lv-LV" sz="1600" b="1" dirty="0">
                <a:latin typeface="Times New Roman" pitchFamily="18" charset="0"/>
                <a:cs typeface="Times New Roman" pitchFamily="18" charset="0"/>
              </a:rPr>
              <a:t> vietas, </a:t>
            </a:r>
            <a:endParaRPr lang="en-GB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lv-LV" sz="1200" b="1" dirty="0">
                <a:latin typeface="Times New Roman" pitchFamily="18" charset="0"/>
                <a:cs typeface="Times New Roman" pitchFamily="18" charset="0"/>
              </a:rPr>
              <a:t>t.sk. 4</a:t>
            </a:r>
            <a:r>
              <a:rPr lang="en-GB" sz="1200" b="1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lv-LV" sz="1200" b="1" dirty="0">
                <a:latin typeface="Times New Roman" pitchFamily="18" charset="0"/>
                <a:cs typeface="Times New Roman" pitchFamily="18" charset="0"/>
              </a:rPr>
              <a:t> bērniem</a:t>
            </a:r>
          </a:p>
        </p:txBody>
      </p:sp>
      <p:sp>
        <p:nvSpPr>
          <p:cNvPr id="30" name="Text Box 33"/>
          <p:cNvSpPr txBox="1">
            <a:spLocks noChangeArrowheads="1"/>
          </p:cNvSpPr>
          <p:nvPr/>
        </p:nvSpPr>
        <p:spPr bwMode="auto">
          <a:xfrm rot="10800000" flipV="1">
            <a:off x="6429828" y="5280683"/>
            <a:ext cx="1856383" cy="98488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lv-LV" b="1" dirty="0">
                <a:latin typeface="Times New Roman" pitchFamily="18" charset="0"/>
                <a:cs typeface="Times New Roman" pitchFamily="18" charset="0"/>
              </a:rPr>
              <a:t>VSAC “Latgale”                          </a:t>
            </a:r>
          </a:p>
          <a:p>
            <a:r>
              <a:rPr lang="lv-LV" sz="1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12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lv-LV" sz="1200" dirty="0">
                <a:latin typeface="Times New Roman" pitchFamily="18" charset="0"/>
                <a:cs typeface="Times New Roman" pitchFamily="18" charset="0"/>
              </a:rPr>
              <a:t> filiāles)</a:t>
            </a:r>
          </a:p>
          <a:p>
            <a:r>
              <a:rPr lang="lv-LV" sz="1600" b="1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GB" sz="1600" b="1" dirty="0">
                <a:latin typeface="Times New Roman" pitchFamily="18" charset="0"/>
                <a:cs typeface="Times New Roman" pitchFamily="18" charset="0"/>
              </a:rPr>
              <a:t>09</a:t>
            </a:r>
            <a:r>
              <a:rPr lang="lv-LV" sz="1600" b="1" dirty="0">
                <a:latin typeface="Times New Roman" pitchFamily="18" charset="0"/>
                <a:cs typeface="Times New Roman" pitchFamily="18" charset="0"/>
              </a:rPr>
              <a:t> vietas, </a:t>
            </a:r>
            <a:endParaRPr lang="en-GB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lv-LV" sz="1200" b="1" dirty="0">
                <a:latin typeface="Times New Roman" pitchFamily="18" charset="0"/>
                <a:cs typeface="Times New Roman" pitchFamily="18" charset="0"/>
              </a:rPr>
              <a:t>t.sk. 35 bērniem</a:t>
            </a:r>
          </a:p>
        </p:txBody>
      </p:sp>
      <p:sp>
        <p:nvSpPr>
          <p:cNvPr id="31" name="Text Box 34"/>
          <p:cNvSpPr txBox="1">
            <a:spLocks noChangeArrowheads="1"/>
          </p:cNvSpPr>
          <p:nvPr/>
        </p:nvSpPr>
        <p:spPr bwMode="auto">
          <a:xfrm>
            <a:off x="7744605" y="1157717"/>
            <a:ext cx="2157677" cy="8309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lv-LV" b="1" dirty="0">
                <a:latin typeface="Times New Roman" pitchFamily="18" charset="0"/>
                <a:cs typeface="Times New Roman" pitchFamily="18" charset="0"/>
              </a:rPr>
              <a:t>VSAC “Vidzeme”                    </a:t>
            </a:r>
            <a:r>
              <a:rPr lang="lv-LV" sz="1200" dirty="0">
                <a:latin typeface="Times New Roman" pitchFamily="18" charset="0"/>
                <a:cs typeface="Times New Roman" pitchFamily="18" charset="0"/>
              </a:rPr>
              <a:t>(3 filiāles) </a:t>
            </a:r>
          </a:p>
          <a:p>
            <a:r>
              <a:rPr lang="lv-LV" sz="1600" b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GB" sz="1600" b="1" dirty="0">
                <a:latin typeface="Times New Roman" pitchFamily="18" charset="0"/>
                <a:cs typeface="Times New Roman" pitchFamily="18" charset="0"/>
              </a:rPr>
              <a:t>67 </a:t>
            </a:r>
            <a:r>
              <a:rPr lang="lv-LV" sz="1600" b="1" dirty="0">
                <a:latin typeface="Times New Roman" pitchFamily="18" charset="0"/>
                <a:cs typeface="Times New Roman" pitchFamily="18" charset="0"/>
              </a:rPr>
              <a:t>vietas</a:t>
            </a:r>
          </a:p>
        </p:txBody>
      </p:sp>
      <p:sp>
        <p:nvSpPr>
          <p:cNvPr id="32" name="Text Box 35"/>
          <p:cNvSpPr txBox="1">
            <a:spLocks noChangeArrowheads="1"/>
          </p:cNvSpPr>
          <p:nvPr/>
        </p:nvSpPr>
        <p:spPr bwMode="auto">
          <a:xfrm>
            <a:off x="3767176" y="1692237"/>
            <a:ext cx="1824107" cy="10156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lv-LV" b="1" dirty="0">
                <a:latin typeface="Times New Roman" pitchFamily="18" charset="0"/>
                <a:cs typeface="Times New Roman" pitchFamily="18" charset="0"/>
              </a:rPr>
              <a:t>VSAC “Rīga”                  </a:t>
            </a:r>
            <a:r>
              <a:rPr lang="lv-LV" sz="1200" dirty="0">
                <a:latin typeface="Times New Roman" pitchFamily="18" charset="0"/>
                <a:cs typeface="Times New Roman" pitchFamily="18" charset="0"/>
              </a:rPr>
              <a:t>(6 filiāles)</a:t>
            </a:r>
          </a:p>
          <a:p>
            <a:r>
              <a:rPr lang="lv-LV" sz="1600" b="1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GB" sz="1600" b="1" dirty="0">
                <a:latin typeface="Times New Roman" pitchFamily="18" charset="0"/>
                <a:cs typeface="Times New Roman" pitchFamily="18" charset="0"/>
              </a:rPr>
              <a:t>59</a:t>
            </a:r>
            <a:r>
              <a:rPr lang="lv-LV" sz="1600" b="1" dirty="0">
                <a:latin typeface="Times New Roman" pitchFamily="18" charset="0"/>
                <a:cs typeface="Times New Roman" pitchFamily="18" charset="0"/>
              </a:rPr>
              <a:t> vietas, </a:t>
            </a:r>
            <a:endParaRPr lang="en-GB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lv-LV" sz="1200" b="1" dirty="0">
                <a:latin typeface="Times New Roman" pitchFamily="18" charset="0"/>
                <a:cs typeface="Times New Roman" pitchFamily="18" charset="0"/>
              </a:rPr>
              <a:t>t.sk. 142 bērniem</a:t>
            </a:r>
          </a:p>
        </p:txBody>
      </p:sp>
      <p:sp>
        <p:nvSpPr>
          <p:cNvPr id="33" name="Text Box 36"/>
          <p:cNvSpPr txBox="1">
            <a:spLocks noChangeArrowheads="1"/>
          </p:cNvSpPr>
          <p:nvPr/>
        </p:nvSpPr>
        <p:spPr bwMode="auto">
          <a:xfrm flipH="1">
            <a:off x="1703390" y="656942"/>
            <a:ext cx="4174781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  <a:extLst/>
        </p:spPr>
        <p:style>
          <a:lnRef idx="2">
            <a:schemeClr val="dk1"/>
          </a:lnRef>
          <a:fillRef idx="1003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lv-LV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Kopā 5 VSAC ar 2</a:t>
            </a:r>
            <a:r>
              <a:rPr lang="en-GB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lv-LV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filiālēm un </a:t>
            </a:r>
            <a:r>
              <a:rPr lang="en-GB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3932</a:t>
            </a:r>
            <a:r>
              <a:rPr lang="lv-LV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v., </a:t>
            </a:r>
          </a:p>
          <a:p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tām 2</a:t>
            </a:r>
            <a:r>
              <a:rPr lang="en-GB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v. bērniem un 37</a:t>
            </a:r>
            <a:r>
              <a:rPr lang="en-GB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v.</a:t>
            </a:r>
            <a:r>
              <a:rPr lang="en-GB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pieaug.</a:t>
            </a:r>
            <a:r>
              <a:rPr lang="en-GB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pers. (t.sk. 35</a:t>
            </a:r>
            <a:r>
              <a:rPr lang="en-GB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v. pieaug. pers. ar GRT)</a:t>
            </a:r>
            <a:endParaRPr lang="lv-LV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5" name="Text Box 31"/>
          <p:cNvSpPr txBox="1">
            <a:spLocks noChangeArrowheads="1"/>
          </p:cNvSpPr>
          <p:nvPr/>
        </p:nvSpPr>
        <p:spPr bwMode="auto">
          <a:xfrm>
            <a:off x="9558861" y="6335116"/>
            <a:ext cx="686843" cy="215444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lv-LV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32"/>
          <p:cNvSpPr txBox="1">
            <a:spLocks noChangeArrowheads="1"/>
          </p:cNvSpPr>
          <p:nvPr/>
        </p:nvSpPr>
        <p:spPr bwMode="auto">
          <a:xfrm>
            <a:off x="4289135" y="4825134"/>
            <a:ext cx="1709218" cy="107721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lv-LV" b="1" dirty="0">
                <a:latin typeface="Times New Roman" pitchFamily="18" charset="0"/>
                <a:cs typeface="Times New Roman" pitchFamily="18" charset="0"/>
              </a:rPr>
              <a:t>VSAC “Zemgale”         </a:t>
            </a:r>
            <a:r>
              <a:rPr lang="lv-LV" sz="1200" dirty="0">
                <a:latin typeface="Times New Roman" pitchFamily="18" charset="0"/>
                <a:cs typeface="Times New Roman" pitchFamily="18" charset="0"/>
              </a:rPr>
              <a:t>(5 filiāles)</a:t>
            </a:r>
          </a:p>
          <a:p>
            <a:r>
              <a:rPr lang="lv-LV" sz="1600" b="1" dirty="0">
                <a:latin typeface="Times New Roman" pitchFamily="18" charset="0"/>
                <a:cs typeface="Times New Roman" pitchFamily="18" charset="0"/>
              </a:rPr>
              <a:t>75</a:t>
            </a:r>
            <a:r>
              <a:rPr lang="en-GB" sz="1600" b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lv-LV" sz="1600" b="1" dirty="0">
                <a:latin typeface="Times New Roman" pitchFamily="18" charset="0"/>
                <a:cs typeface="Times New Roman" pitchFamily="18" charset="0"/>
              </a:rPr>
              <a:t> vietas</a:t>
            </a:r>
          </a:p>
        </p:txBody>
      </p:sp>
      <p:sp>
        <p:nvSpPr>
          <p:cNvPr id="37" name="AutoShape 11"/>
          <p:cNvSpPr>
            <a:spLocks noChangeArrowheads="1"/>
          </p:cNvSpPr>
          <p:nvPr/>
        </p:nvSpPr>
        <p:spPr bwMode="auto">
          <a:xfrm>
            <a:off x="1979862" y="4825134"/>
            <a:ext cx="768021" cy="327774"/>
          </a:xfrm>
          <a:prstGeom prst="wedgeRoundRectCallout">
            <a:avLst>
              <a:gd name="adj1" fmla="val 965"/>
              <a:gd name="adj2" fmla="val -151161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lv-LV" sz="800" b="1" dirty="0">
                <a:latin typeface="Times New Roman" pitchFamily="18" charset="0"/>
                <a:cs typeface="Times New Roman" pitchFamily="18" charset="0"/>
              </a:rPr>
              <a:t>Iļģi</a:t>
            </a:r>
          </a:p>
          <a:p>
            <a:pPr algn="ctr"/>
            <a:r>
              <a:rPr lang="lv-LV" sz="800" dirty="0">
                <a:latin typeface="Times New Roman" pitchFamily="18" charset="0"/>
                <a:cs typeface="Times New Roman" pitchFamily="18" charset="0"/>
              </a:rPr>
              <a:t>290 v.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62B9C36-61E5-4ADE-8BAB-24784D68E036}"/>
              </a:ext>
            </a:extLst>
          </p:cNvPr>
          <p:cNvSpPr/>
          <p:nvPr/>
        </p:nvSpPr>
        <p:spPr>
          <a:xfrm>
            <a:off x="9558861" y="5961856"/>
            <a:ext cx="686843" cy="37326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15657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276</Words>
  <Application>Microsoft Office PowerPoint</Application>
  <PresentationFormat>Widescreen</PresentationFormat>
  <Paragraphs>64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Egita Dorozkina</dc:creator>
  <cp:lastModifiedBy>Egita Dorozkina</cp:lastModifiedBy>
  <cp:revision>2</cp:revision>
  <dcterms:created xsi:type="dcterms:W3CDTF">2020-01-08T07:55:27Z</dcterms:created>
  <dcterms:modified xsi:type="dcterms:W3CDTF">2020-01-08T08:38:31Z</dcterms:modified>
</cp:coreProperties>
</file>