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1" r:id="rId6"/>
    <p:sldId id="262" r:id="rId7"/>
    <p:sldId id="272" r:id="rId8"/>
    <p:sldId id="266" r:id="rId9"/>
    <p:sldId id="263" r:id="rId10"/>
    <p:sldId id="264" r:id="rId11"/>
    <p:sldId id="273" r:id="rId12"/>
    <p:sldId id="274" r:id="rId13"/>
    <p:sldId id="275" r:id="rId14"/>
    <p:sldId id="267" r:id="rId15"/>
    <p:sldId id="265" r:id="rId16"/>
    <p:sldId id="268" r:id="rId17"/>
    <p:sldId id="269" r:id="rId18"/>
    <p:sldId id="260" r:id="rId19"/>
    <p:sldId id="270" r:id="rId20"/>
    <p:sldId id="276"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A2C20-7228-48A3-A32F-EAAB431A9B3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lv-LV"/>
        </a:p>
      </dgm:t>
    </dgm:pt>
    <dgm:pt modelId="{62705282-9E01-4C97-B3BA-0EF4CD24F6A7}">
      <dgm:prSet phldrT="[Teksts]"/>
      <dgm:spPr/>
      <dgm:t>
        <a:bodyPr/>
        <a:lstStyle/>
        <a:p>
          <a:r>
            <a:rPr lang="lv-LV" dirty="0"/>
            <a:t>Sociālā darba ar gadījumu galvenie ietekmējošie faktori (joprojām klienta </a:t>
          </a:r>
          <a:r>
            <a:rPr lang="lv-LV" dirty="0" err="1"/>
            <a:t>mērķgrupas</a:t>
          </a:r>
          <a:r>
            <a:rPr lang="lv-LV" dirty="0"/>
            <a:t> noteikšana)</a:t>
          </a:r>
        </a:p>
      </dgm:t>
    </dgm:pt>
    <dgm:pt modelId="{3C3E2803-1971-470E-AA96-D7F1EC8151C1}" type="parTrans" cxnId="{86FDECAD-C6BD-4FEF-8912-E0F43521720C}">
      <dgm:prSet/>
      <dgm:spPr/>
      <dgm:t>
        <a:bodyPr/>
        <a:lstStyle/>
        <a:p>
          <a:endParaRPr lang="lv-LV"/>
        </a:p>
      </dgm:t>
    </dgm:pt>
    <dgm:pt modelId="{CFFC8E9C-6AFC-4AD1-B342-005BBE0D62EB}" type="sibTrans" cxnId="{86FDECAD-C6BD-4FEF-8912-E0F43521720C}">
      <dgm:prSet/>
      <dgm:spPr/>
      <dgm:t>
        <a:bodyPr/>
        <a:lstStyle/>
        <a:p>
          <a:endParaRPr lang="lv-LV"/>
        </a:p>
      </dgm:t>
    </dgm:pt>
    <dgm:pt modelId="{42B4F5D1-CF4F-4515-9524-DE215C2FCB63}">
      <dgm:prSet phldrT="[Teksts]" custT="1"/>
      <dgm:spPr/>
      <dgm:t>
        <a:bodyPr/>
        <a:lstStyle/>
        <a:p>
          <a:pPr algn="l"/>
          <a:r>
            <a:rPr lang="lv-LV" sz="1400" dirty="0"/>
            <a:t>Pilngadīgs cilvēks no 18 līdz 100+</a:t>
          </a:r>
        </a:p>
        <a:p>
          <a:pPr algn="l"/>
          <a:r>
            <a:rPr lang="lv-LV" sz="1400" dirty="0"/>
            <a:t>Ar ģimeni, partneri, draugu, mājsaimniecības dalītāju vai vientuļš</a:t>
          </a:r>
        </a:p>
        <a:p>
          <a:pPr algn="l"/>
          <a:r>
            <a:rPr lang="lv-LV" sz="2000" b="1" dirty="0"/>
            <a:t>Pēc VECUMA GRUPAS</a:t>
          </a:r>
        </a:p>
        <a:p>
          <a:pPr algn="l"/>
          <a:r>
            <a:rPr lang="lv-LV" sz="1400" dirty="0"/>
            <a:t>6. Jaunības stadija. 19-25 g.</a:t>
          </a:r>
        </a:p>
        <a:p>
          <a:pPr algn="l">
            <a:buNone/>
          </a:pPr>
          <a:r>
            <a:rPr lang="lv-LV" sz="1400" dirty="0"/>
            <a:t>7. Personības brieduma stadija 26-50 g.</a:t>
          </a:r>
        </a:p>
        <a:p>
          <a:pPr algn="l">
            <a:buNone/>
          </a:pPr>
          <a:r>
            <a:rPr lang="lv-LV" sz="1400" dirty="0"/>
            <a:t>8. Personības integrācijas stadija. No 50-60- (</a:t>
          </a:r>
          <a:r>
            <a:rPr lang="lv-LV" sz="1400" dirty="0" err="1"/>
            <a:t>E.Ēriksons</a:t>
          </a:r>
          <a:r>
            <a:rPr lang="lv-LV" sz="1400" dirty="0"/>
            <a:t>)</a:t>
          </a:r>
        </a:p>
        <a:p>
          <a:pPr algn="l">
            <a:buNone/>
          </a:pPr>
          <a:r>
            <a:rPr lang="lv-LV" sz="1400" dirty="0"/>
            <a:t>Darbspējīgs, </a:t>
          </a:r>
          <a:r>
            <a:rPr lang="lv-LV" sz="1400" dirty="0" err="1"/>
            <a:t>pirmspensijas</a:t>
          </a:r>
          <a:r>
            <a:rPr lang="lv-LV" sz="1400" dirty="0"/>
            <a:t>, pensijas,</a:t>
          </a:r>
        </a:p>
        <a:p>
          <a:pPr algn="l">
            <a:buNone/>
          </a:pPr>
          <a:r>
            <a:rPr lang="lv-LV" sz="2000" b="1" dirty="0"/>
            <a:t>Pēc PROBLEMĀTIKAS</a:t>
          </a:r>
        </a:p>
        <a:p>
          <a:pPr algn="l">
            <a:buNone/>
          </a:pPr>
          <a:r>
            <a:rPr lang="lv-LV" sz="1400" dirty="0"/>
            <a:t>- Multiplas un ilgstošas sociālās funkcionēšanas problēmas; ilgstoša klienta raksturojums;</a:t>
          </a:r>
        </a:p>
        <a:p>
          <a:pPr algn="l">
            <a:buNone/>
          </a:pPr>
          <a:r>
            <a:rPr lang="lv-LV" sz="1400" dirty="0"/>
            <a:t>- Krīzes;</a:t>
          </a:r>
        </a:p>
        <a:p>
          <a:pPr algn="l">
            <a:buNone/>
          </a:pPr>
          <a:r>
            <a:rPr lang="lv-LV" sz="1400" dirty="0"/>
            <a:t>- Nabadzība;</a:t>
          </a:r>
        </a:p>
        <a:p>
          <a:pPr algn="l">
            <a:buNone/>
          </a:pPr>
          <a:r>
            <a:rPr lang="lv-LV" sz="1400" dirty="0"/>
            <a:t>- Atkarība</a:t>
          </a:r>
        </a:p>
        <a:p>
          <a:pPr algn="l">
            <a:buNone/>
          </a:pPr>
          <a:r>
            <a:rPr lang="lv-LV" sz="1400" dirty="0"/>
            <a:t>- GRT</a:t>
          </a:r>
        </a:p>
        <a:p>
          <a:pPr algn="l">
            <a:buNone/>
          </a:pPr>
          <a:r>
            <a:rPr lang="lv-LV" sz="1400" dirty="0"/>
            <a:t>- Veselības problēmas u.c.</a:t>
          </a:r>
        </a:p>
        <a:p>
          <a:pPr algn="l">
            <a:buNone/>
          </a:pPr>
          <a:endParaRPr lang="lv-LV" sz="1400" dirty="0"/>
        </a:p>
      </dgm:t>
    </dgm:pt>
    <dgm:pt modelId="{60A1B0C2-11DE-4498-9FC3-C3C97F574014}" type="parTrans" cxnId="{250FBC51-8439-4B55-82A5-2F581EA1F975}">
      <dgm:prSet/>
      <dgm:spPr/>
      <dgm:t>
        <a:bodyPr/>
        <a:lstStyle/>
        <a:p>
          <a:endParaRPr lang="lv-LV"/>
        </a:p>
      </dgm:t>
    </dgm:pt>
    <dgm:pt modelId="{6617562D-639C-434A-8061-294FC271486B}" type="sibTrans" cxnId="{250FBC51-8439-4B55-82A5-2F581EA1F975}">
      <dgm:prSet/>
      <dgm:spPr/>
      <dgm:t>
        <a:bodyPr/>
        <a:lstStyle/>
        <a:p>
          <a:endParaRPr lang="lv-LV"/>
        </a:p>
      </dgm:t>
    </dgm:pt>
    <dgm:pt modelId="{1A0DC518-702E-4F16-A887-C74468D9EF46}">
      <dgm:prSet phldrT="[Teksts]"/>
      <dgm:spPr/>
      <dgm:t>
        <a:bodyPr/>
        <a:lstStyle/>
        <a:p>
          <a:pPr algn="l"/>
          <a:r>
            <a:rPr lang="lv-LV" dirty="0"/>
            <a:t>Sociālais DARBINIEKS – (</a:t>
          </a:r>
          <a:r>
            <a:rPr lang="lv-LV" i="1" dirty="0"/>
            <a:t>Profesijai ir izstrādāts standarts un tas iekļauts šo noteikumu 2.pielikuma 1.39.apakšnodaļā</a:t>
          </a:r>
          <a:r>
            <a:rPr lang="lv-LV" dirty="0"/>
            <a:t>)</a:t>
          </a:r>
        </a:p>
        <a:p>
          <a:pPr algn="l"/>
          <a:r>
            <a:rPr lang="lv-LV" dirty="0"/>
            <a:t>2635  02      </a:t>
          </a:r>
          <a:r>
            <a:rPr lang="lv-LV" dirty="0" err="1"/>
            <a:t>Karitatīvais</a:t>
          </a:r>
          <a:r>
            <a:rPr lang="lv-LV" dirty="0"/>
            <a:t> sociālais DARBINIEKS</a:t>
          </a:r>
        </a:p>
        <a:p>
          <a:pPr algn="l"/>
          <a:r>
            <a:rPr lang="lv-LV" dirty="0"/>
            <a:t>2635  03      Sociālais DARBINIEKS darbam ar ģimeni un bērniem</a:t>
          </a:r>
        </a:p>
        <a:p>
          <a:pPr algn="l"/>
          <a:r>
            <a:rPr lang="lv-LV" dirty="0"/>
            <a:t>2635  04      Sociālais DARBINIEKS darbam ar veciem cilvēkiem</a:t>
          </a:r>
        </a:p>
        <a:p>
          <a:pPr algn="l"/>
          <a:r>
            <a:rPr lang="lv-LV" dirty="0"/>
            <a:t>2635  05      Sociālais DARBINIEKS darbam ar bezpajumtniekiem</a:t>
          </a:r>
        </a:p>
        <a:p>
          <a:pPr algn="l"/>
          <a:r>
            <a:rPr lang="lv-LV" dirty="0"/>
            <a:t>2635 06      Sociālais DARBINIEKS darbam ar personām ar atkarības problēmām</a:t>
          </a:r>
        </a:p>
        <a:p>
          <a:pPr algn="l"/>
          <a:r>
            <a:rPr lang="lv-LV" dirty="0"/>
            <a:t>2635  07      Sociālais DARBINIEKS darbam ar personām brīvības atņemšanas iestādēs un personām, kuras atbrīvotas no šīm iestādēm</a:t>
          </a:r>
        </a:p>
        <a:p>
          <a:pPr algn="l"/>
          <a:r>
            <a:rPr lang="lv-LV" dirty="0"/>
            <a:t>2635  08      Sociālais DARBINIEKS darbam ar personām ar funkcionāliem traucējumiem</a:t>
          </a:r>
        </a:p>
        <a:p>
          <a:pPr algn="l"/>
          <a:r>
            <a:rPr lang="lv-LV" dirty="0"/>
            <a:t>2635  09      Sociālais DARBINIEKS darbam ar klientiem ārstniecības iestādēs</a:t>
          </a:r>
        </a:p>
        <a:p>
          <a:pPr algn="l"/>
          <a:r>
            <a:rPr lang="lv-LV" dirty="0"/>
            <a:t>2635  10      Sociālais DARBINIEKS darbam ar vardarbībā cietušām personām</a:t>
          </a:r>
        </a:p>
        <a:p>
          <a:pPr algn="l"/>
          <a:r>
            <a:rPr lang="lv-LV" dirty="0"/>
            <a:t>2635  11      Sociālais DARBINIEKS darbam ar personu grupām</a:t>
          </a:r>
        </a:p>
        <a:p>
          <a:pPr algn="l"/>
          <a:r>
            <a:rPr lang="lv-LV" dirty="0"/>
            <a:t>2635  12      Kopienas sociālais DARBINIEKS</a:t>
          </a:r>
        </a:p>
        <a:p>
          <a:pPr algn="l"/>
          <a:r>
            <a:rPr lang="lv-LV" dirty="0"/>
            <a:t>SPECIALIZĀCIJAS PĒC VECUMA GRUPAS, PROBLEMĀTIKAS UN STATUSA (? Piem., </a:t>
          </a:r>
          <a:r>
            <a:rPr lang="lv-LV" dirty="0" err="1"/>
            <a:t>sd</a:t>
          </a:r>
          <a:r>
            <a:rPr lang="lv-LV" dirty="0"/>
            <a:t> ar personām ar funkcionāliem trauc., </a:t>
          </a:r>
          <a:r>
            <a:rPr lang="lv-LV" dirty="0" err="1"/>
            <a:t>sd</a:t>
          </a:r>
          <a:r>
            <a:rPr lang="lv-LV" dirty="0"/>
            <a:t> ar personām brīvības </a:t>
          </a:r>
          <a:r>
            <a:rPr lang="lv-LV" dirty="0" err="1"/>
            <a:t>atņemš.iest</a:t>
          </a:r>
          <a:r>
            <a:rPr lang="lv-LV" dirty="0"/>
            <a:t>., kuras atbrīvotas?)</a:t>
          </a:r>
        </a:p>
      </dgm:t>
    </dgm:pt>
    <dgm:pt modelId="{F2121AAB-6E06-4054-B596-6339DA13F002}" type="parTrans" cxnId="{5F98A1A2-AC5B-4534-8045-BF72458F1A72}">
      <dgm:prSet/>
      <dgm:spPr/>
      <dgm:t>
        <a:bodyPr/>
        <a:lstStyle/>
        <a:p>
          <a:endParaRPr lang="lv-LV"/>
        </a:p>
      </dgm:t>
    </dgm:pt>
    <dgm:pt modelId="{65863733-BCA5-4340-8F4B-7218EA8C7F34}" type="sibTrans" cxnId="{5F98A1A2-AC5B-4534-8045-BF72458F1A72}">
      <dgm:prSet/>
      <dgm:spPr/>
      <dgm:t>
        <a:bodyPr/>
        <a:lstStyle/>
        <a:p>
          <a:endParaRPr lang="lv-LV"/>
        </a:p>
      </dgm:t>
    </dgm:pt>
    <dgm:pt modelId="{513249EE-D143-464F-864B-3FDC117859C2}">
      <dgm:prSet phldrT="[Teksts]" custT="1"/>
      <dgm:spPr/>
      <dgm:t>
        <a:bodyPr/>
        <a:lstStyle/>
        <a:p>
          <a:pPr algn="l">
            <a:buFont typeface="Arial" panose="020B0604020202020204" pitchFamily="34" charset="0"/>
            <a:buChar char="•"/>
          </a:pPr>
          <a:r>
            <a:rPr lang="lv-LV" sz="1400" dirty="0"/>
            <a:t>Pilngadīga persona ir no 18 gadiem līdz 100+</a:t>
          </a:r>
        </a:p>
        <a:p>
          <a:pPr algn="l">
            <a:buFont typeface="Arial" panose="020B0604020202020204" pitchFamily="34" charset="0"/>
            <a:buChar char="•"/>
          </a:pPr>
          <a:r>
            <a:rPr lang="lv-LV" sz="1400" dirty="0"/>
            <a:t>Persona, kura pieprasa sociālo pakalpojumu vai sociālo palīdzību</a:t>
          </a:r>
        </a:p>
        <a:p>
          <a:pPr algn="l">
            <a:buFont typeface="Arial" panose="020B0604020202020204" pitchFamily="34" charset="0"/>
            <a:buChar char="•"/>
          </a:pPr>
          <a:r>
            <a:rPr lang="lv-LV" sz="1400" dirty="0"/>
            <a:t>Persona, kurai ir nepieciešams sociālais pakalpojums vai sociālā palīdzība</a:t>
          </a:r>
        </a:p>
        <a:p>
          <a:pPr algn="l">
            <a:buFont typeface="Arial" panose="020B0604020202020204" pitchFamily="34" charset="0"/>
            <a:buChar char="•"/>
          </a:pPr>
          <a:r>
            <a:rPr lang="lv-LV" sz="1400" dirty="0"/>
            <a:t>Persona, kurai pienākas sociālais pakalpojums vai sociālā palīdzība</a:t>
          </a:r>
        </a:p>
        <a:p>
          <a:pPr algn="l">
            <a:buFont typeface="Arial" panose="020B0604020202020204" pitchFamily="34" charset="0"/>
            <a:buChar char="•"/>
          </a:pPr>
          <a:r>
            <a:rPr lang="lv-LV" sz="1400" b="1" dirty="0"/>
            <a:t>Personai</a:t>
          </a:r>
          <a:r>
            <a:rPr lang="lv-LV" sz="1400" dirty="0"/>
            <a:t>, kura saviem spēkiem nespēj nodrošināt sevi vai pārvarēt īpašas dzīves grūtības un kura nesaņem ne no viena cita pietiekamu palīdzību, ir tiesības uz personisku un materiālu palīdzību, kas atbilst tās vajadzībām, dod iespēju pašpalīdzībai un veicina tās iesaistīšanos sabiedrības dzīvē.</a:t>
          </a:r>
        </a:p>
        <a:p>
          <a:pPr algn="l">
            <a:buFont typeface="Arial" panose="020B0604020202020204" pitchFamily="34" charset="0"/>
            <a:buChar char="•"/>
          </a:pPr>
          <a:endParaRPr lang="lv-LV" sz="1400" dirty="0"/>
        </a:p>
        <a:p>
          <a:pPr algn="l">
            <a:buFont typeface="Arial" panose="020B0604020202020204" pitchFamily="34" charset="0"/>
            <a:buChar char="•"/>
          </a:pPr>
          <a:endParaRPr lang="lv-LV" sz="1300" dirty="0"/>
        </a:p>
        <a:p>
          <a:pPr algn="l">
            <a:buFont typeface="Arial" panose="020B0604020202020204" pitchFamily="34" charset="0"/>
            <a:buChar char="•"/>
          </a:pPr>
          <a:r>
            <a:rPr lang="lv-LV" sz="1800" dirty="0"/>
            <a:t>Sociālās palīdzības saņēmējs</a:t>
          </a:r>
        </a:p>
        <a:p>
          <a:pPr algn="l">
            <a:buFont typeface="Arial" panose="020B0604020202020204" pitchFamily="34" charset="0"/>
            <a:buChar char="•"/>
          </a:pPr>
          <a:r>
            <a:rPr lang="lv-LV" sz="1800" dirty="0"/>
            <a:t>Sociālo pakalpojumu saņēmējs (+sociālo pakalpojumu administrēšana)</a:t>
          </a:r>
        </a:p>
        <a:p>
          <a:pPr algn="l">
            <a:buFont typeface="Arial" panose="020B0604020202020204" pitchFamily="34" charset="0"/>
            <a:buChar char="•"/>
          </a:pPr>
          <a:r>
            <a:rPr lang="lv-LV" sz="1800" dirty="0"/>
            <a:t>Sociālā darba pakalpojuma saņēmējs</a:t>
          </a:r>
        </a:p>
        <a:p>
          <a:pPr algn="l">
            <a:buFont typeface="Arial" panose="020B0604020202020204" pitchFamily="34" charset="0"/>
            <a:buChar char="•"/>
          </a:pPr>
          <a:r>
            <a:rPr lang="lv-LV" sz="1800" dirty="0"/>
            <a:t>Obligāts klients </a:t>
          </a:r>
          <a:r>
            <a:rPr lang="lv-LV" sz="1800"/>
            <a:t>Sociālajam dienestam</a:t>
          </a:r>
          <a:endParaRPr lang="lv-LV" sz="1300" dirty="0"/>
        </a:p>
      </dgm:t>
    </dgm:pt>
    <dgm:pt modelId="{BFAA39CE-9798-4E2D-AB20-8E473ABAD603}" type="parTrans" cxnId="{A8C5314C-8548-444D-9FA3-2BB7EBF43191}">
      <dgm:prSet/>
      <dgm:spPr/>
      <dgm:t>
        <a:bodyPr/>
        <a:lstStyle/>
        <a:p>
          <a:endParaRPr lang="lv-LV"/>
        </a:p>
      </dgm:t>
    </dgm:pt>
    <dgm:pt modelId="{D44B254C-89C4-4437-8A4F-F247371FF6B4}" type="sibTrans" cxnId="{A8C5314C-8548-444D-9FA3-2BB7EBF43191}">
      <dgm:prSet/>
      <dgm:spPr/>
      <dgm:t>
        <a:bodyPr/>
        <a:lstStyle/>
        <a:p>
          <a:endParaRPr lang="lv-LV"/>
        </a:p>
      </dgm:t>
    </dgm:pt>
    <dgm:pt modelId="{51848DC5-B8C9-4FCE-8F8A-101117B4A0F3}" type="pres">
      <dgm:prSet presAssocID="{C48A2C20-7228-48A3-A32F-EAAB431A9B31}" presName="composite" presStyleCnt="0">
        <dgm:presLayoutVars>
          <dgm:chMax val="1"/>
          <dgm:dir/>
          <dgm:resizeHandles val="exact"/>
        </dgm:presLayoutVars>
      </dgm:prSet>
      <dgm:spPr/>
    </dgm:pt>
    <dgm:pt modelId="{A52B4356-8096-405A-973E-2E77ADF94690}" type="pres">
      <dgm:prSet presAssocID="{62705282-9E01-4C97-B3BA-0EF4CD24F6A7}" presName="roof" presStyleLbl="dkBgShp" presStyleIdx="0" presStyleCnt="2" custScaleY="37258"/>
      <dgm:spPr/>
    </dgm:pt>
    <dgm:pt modelId="{475F8EC3-71D4-4772-82AB-81AAE0B552D4}" type="pres">
      <dgm:prSet presAssocID="{62705282-9E01-4C97-B3BA-0EF4CD24F6A7}" presName="pillars" presStyleCnt="0"/>
      <dgm:spPr/>
    </dgm:pt>
    <dgm:pt modelId="{FCFBA081-4FAC-4256-AB38-0884569A19DD}" type="pres">
      <dgm:prSet presAssocID="{62705282-9E01-4C97-B3BA-0EF4CD24F6A7}" presName="pillar1" presStyleLbl="node1" presStyleIdx="0" presStyleCnt="3" custScaleY="133694">
        <dgm:presLayoutVars>
          <dgm:bulletEnabled val="1"/>
        </dgm:presLayoutVars>
      </dgm:prSet>
      <dgm:spPr/>
    </dgm:pt>
    <dgm:pt modelId="{07A10542-51BA-4F52-806B-26674651D043}" type="pres">
      <dgm:prSet presAssocID="{1A0DC518-702E-4F16-A887-C74468D9EF46}" presName="pillarX" presStyleLbl="node1" presStyleIdx="1" presStyleCnt="3" custScaleY="132896">
        <dgm:presLayoutVars>
          <dgm:bulletEnabled val="1"/>
        </dgm:presLayoutVars>
      </dgm:prSet>
      <dgm:spPr/>
    </dgm:pt>
    <dgm:pt modelId="{CD692B32-6282-42A8-BF9F-8DE0B03E0CD2}" type="pres">
      <dgm:prSet presAssocID="{513249EE-D143-464F-864B-3FDC117859C2}" presName="pillarX" presStyleLbl="node1" presStyleIdx="2" presStyleCnt="3" custScaleY="132467">
        <dgm:presLayoutVars>
          <dgm:bulletEnabled val="1"/>
        </dgm:presLayoutVars>
      </dgm:prSet>
      <dgm:spPr/>
    </dgm:pt>
    <dgm:pt modelId="{089CE125-36D2-447E-A61B-9629BE15B072}" type="pres">
      <dgm:prSet presAssocID="{62705282-9E01-4C97-B3BA-0EF4CD24F6A7}" presName="base" presStyleLbl="dkBgShp" presStyleIdx="1" presStyleCnt="2" custScaleY="57350" custLinFactY="52072" custLinFactNeighborX="-121" custLinFactNeighborY="100000"/>
      <dgm:spPr/>
    </dgm:pt>
  </dgm:ptLst>
  <dgm:cxnLst>
    <dgm:cxn modelId="{5FCA2617-F7CD-4A01-8CAF-771D7B3291B8}" type="presOf" srcId="{C48A2C20-7228-48A3-A32F-EAAB431A9B31}" destId="{51848DC5-B8C9-4FCE-8F8A-101117B4A0F3}" srcOrd="0" destOrd="0" presId="urn:microsoft.com/office/officeart/2005/8/layout/hList3"/>
    <dgm:cxn modelId="{29519D61-9F6E-41D9-A5C2-DC4C10D64513}" type="presOf" srcId="{42B4F5D1-CF4F-4515-9524-DE215C2FCB63}" destId="{FCFBA081-4FAC-4256-AB38-0884569A19DD}" srcOrd="0" destOrd="0" presId="urn:microsoft.com/office/officeart/2005/8/layout/hList3"/>
    <dgm:cxn modelId="{A8C5314C-8548-444D-9FA3-2BB7EBF43191}" srcId="{62705282-9E01-4C97-B3BA-0EF4CD24F6A7}" destId="{513249EE-D143-464F-864B-3FDC117859C2}" srcOrd="2" destOrd="0" parTransId="{BFAA39CE-9798-4E2D-AB20-8E473ABAD603}" sibTransId="{D44B254C-89C4-4437-8A4F-F247371FF6B4}"/>
    <dgm:cxn modelId="{5264146F-C80E-4BB9-A8D6-2DDC778C71BA}" type="presOf" srcId="{62705282-9E01-4C97-B3BA-0EF4CD24F6A7}" destId="{A52B4356-8096-405A-973E-2E77ADF94690}" srcOrd="0" destOrd="0" presId="urn:microsoft.com/office/officeart/2005/8/layout/hList3"/>
    <dgm:cxn modelId="{250FBC51-8439-4B55-82A5-2F581EA1F975}" srcId="{62705282-9E01-4C97-B3BA-0EF4CD24F6A7}" destId="{42B4F5D1-CF4F-4515-9524-DE215C2FCB63}" srcOrd="0" destOrd="0" parTransId="{60A1B0C2-11DE-4498-9FC3-C3C97F574014}" sibTransId="{6617562D-639C-434A-8061-294FC271486B}"/>
    <dgm:cxn modelId="{5F98A1A2-AC5B-4534-8045-BF72458F1A72}" srcId="{62705282-9E01-4C97-B3BA-0EF4CD24F6A7}" destId="{1A0DC518-702E-4F16-A887-C74468D9EF46}" srcOrd="1" destOrd="0" parTransId="{F2121AAB-6E06-4054-B596-6339DA13F002}" sibTransId="{65863733-BCA5-4340-8F4B-7218EA8C7F34}"/>
    <dgm:cxn modelId="{86FDECAD-C6BD-4FEF-8912-E0F43521720C}" srcId="{C48A2C20-7228-48A3-A32F-EAAB431A9B31}" destId="{62705282-9E01-4C97-B3BA-0EF4CD24F6A7}" srcOrd="0" destOrd="0" parTransId="{3C3E2803-1971-470E-AA96-D7F1EC8151C1}" sibTransId="{CFFC8E9C-6AFC-4AD1-B342-005BBE0D62EB}"/>
    <dgm:cxn modelId="{D70BABBF-11AE-40FA-85CE-E4D91D29072F}" type="presOf" srcId="{1A0DC518-702E-4F16-A887-C74468D9EF46}" destId="{07A10542-51BA-4F52-806B-26674651D043}" srcOrd="0" destOrd="0" presId="urn:microsoft.com/office/officeart/2005/8/layout/hList3"/>
    <dgm:cxn modelId="{A71286F4-F9B4-4EAF-AA18-39B696D13BDC}" type="presOf" srcId="{513249EE-D143-464F-864B-3FDC117859C2}" destId="{CD692B32-6282-42A8-BF9F-8DE0B03E0CD2}" srcOrd="0" destOrd="0" presId="urn:microsoft.com/office/officeart/2005/8/layout/hList3"/>
    <dgm:cxn modelId="{D8BEFF4E-B879-45C0-8FA8-373B71EB55FD}" type="presParOf" srcId="{51848DC5-B8C9-4FCE-8F8A-101117B4A0F3}" destId="{A52B4356-8096-405A-973E-2E77ADF94690}" srcOrd="0" destOrd="0" presId="urn:microsoft.com/office/officeart/2005/8/layout/hList3"/>
    <dgm:cxn modelId="{3507A0E5-E8C8-494E-B22F-3FD33EB27764}" type="presParOf" srcId="{51848DC5-B8C9-4FCE-8F8A-101117B4A0F3}" destId="{475F8EC3-71D4-4772-82AB-81AAE0B552D4}" srcOrd="1" destOrd="0" presId="urn:microsoft.com/office/officeart/2005/8/layout/hList3"/>
    <dgm:cxn modelId="{77530C23-5335-4209-90BD-7D4BA4D21E71}" type="presParOf" srcId="{475F8EC3-71D4-4772-82AB-81AAE0B552D4}" destId="{FCFBA081-4FAC-4256-AB38-0884569A19DD}" srcOrd="0" destOrd="0" presId="urn:microsoft.com/office/officeart/2005/8/layout/hList3"/>
    <dgm:cxn modelId="{C9935815-A4A9-44C9-B728-BE5168A5CE3D}" type="presParOf" srcId="{475F8EC3-71D4-4772-82AB-81AAE0B552D4}" destId="{07A10542-51BA-4F52-806B-26674651D043}" srcOrd="1" destOrd="0" presId="urn:microsoft.com/office/officeart/2005/8/layout/hList3"/>
    <dgm:cxn modelId="{830ED78D-EFBD-40F3-AFE1-431B855514ED}" type="presParOf" srcId="{475F8EC3-71D4-4772-82AB-81AAE0B552D4}" destId="{CD692B32-6282-42A8-BF9F-8DE0B03E0CD2}" srcOrd="2" destOrd="0" presId="urn:microsoft.com/office/officeart/2005/8/layout/hList3"/>
    <dgm:cxn modelId="{D9942011-4FAF-494B-B26B-45684A6FC6B1}" type="presParOf" srcId="{51848DC5-B8C9-4FCE-8F8A-101117B4A0F3}" destId="{089CE125-36D2-447E-A61B-9629BE15B07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B4356-8096-405A-973E-2E77ADF94690}">
      <dsp:nvSpPr>
        <dsp:cNvPr id="0" name=""/>
        <dsp:cNvSpPr/>
      </dsp:nvSpPr>
      <dsp:spPr>
        <a:xfrm>
          <a:off x="0" y="203412"/>
          <a:ext cx="12192000" cy="7843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Sociālā darba ar gadījumu galvenie ietekmējošie faktori (joprojām klienta </a:t>
          </a:r>
          <a:r>
            <a:rPr lang="lv-LV" sz="2300" kern="1200" dirty="0" err="1"/>
            <a:t>mērķgrupas</a:t>
          </a:r>
          <a:r>
            <a:rPr lang="lv-LV" sz="2300" kern="1200" dirty="0"/>
            <a:t> noteikšana)</a:t>
          </a:r>
        </a:p>
      </dsp:txBody>
      <dsp:txXfrm>
        <a:off x="0" y="203412"/>
        <a:ext cx="12192000" cy="784321"/>
      </dsp:txXfrm>
    </dsp:sp>
    <dsp:sp modelId="{FCFBA081-4FAC-4256-AB38-0884569A19DD}">
      <dsp:nvSpPr>
        <dsp:cNvPr id="0" name=""/>
        <dsp:cNvSpPr/>
      </dsp:nvSpPr>
      <dsp:spPr>
        <a:xfrm>
          <a:off x="5953" y="903367"/>
          <a:ext cx="4060031" cy="5910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dirty="0"/>
            <a:t>Pilngadīgs cilvēks no 18 līdz 100+</a:t>
          </a:r>
        </a:p>
        <a:p>
          <a:pPr marL="0" lvl="0" indent="0" algn="l" defTabSz="622300">
            <a:lnSpc>
              <a:spcPct val="90000"/>
            </a:lnSpc>
            <a:spcBef>
              <a:spcPct val="0"/>
            </a:spcBef>
            <a:spcAft>
              <a:spcPct val="35000"/>
            </a:spcAft>
            <a:buNone/>
          </a:pPr>
          <a:r>
            <a:rPr lang="lv-LV" sz="1400" kern="1200" dirty="0"/>
            <a:t>Ar ģimeni, partneri, draugu, mājsaimniecības dalītāju vai vientuļš</a:t>
          </a:r>
        </a:p>
        <a:p>
          <a:pPr marL="0" lvl="0" indent="0" algn="l" defTabSz="622300">
            <a:lnSpc>
              <a:spcPct val="90000"/>
            </a:lnSpc>
            <a:spcBef>
              <a:spcPct val="0"/>
            </a:spcBef>
            <a:spcAft>
              <a:spcPct val="35000"/>
            </a:spcAft>
            <a:buNone/>
          </a:pPr>
          <a:r>
            <a:rPr lang="lv-LV" sz="2000" b="1" kern="1200" dirty="0"/>
            <a:t>Pēc VECUMA GRUPAS</a:t>
          </a:r>
        </a:p>
        <a:p>
          <a:pPr marL="0" lvl="0" indent="0" algn="l" defTabSz="622300">
            <a:lnSpc>
              <a:spcPct val="90000"/>
            </a:lnSpc>
            <a:spcBef>
              <a:spcPct val="0"/>
            </a:spcBef>
            <a:spcAft>
              <a:spcPct val="35000"/>
            </a:spcAft>
            <a:buNone/>
          </a:pPr>
          <a:r>
            <a:rPr lang="lv-LV" sz="1400" kern="1200" dirty="0"/>
            <a:t>6. Jaunības stadija. 19-25 g.</a:t>
          </a:r>
        </a:p>
        <a:p>
          <a:pPr marL="0" lvl="0" indent="0" algn="l" defTabSz="622300">
            <a:lnSpc>
              <a:spcPct val="90000"/>
            </a:lnSpc>
            <a:spcBef>
              <a:spcPct val="0"/>
            </a:spcBef>
            <a:spcAft>
              <a:spcPct val="35000"/>
            </a:spcAft>
            <a:buNone/>
          </a:pPr>
          <a:r>
            <a:rPr lang="lv-LV" sz="1400" kern="1200" dirty="0"/>
            <a:t>7. Personības brieduma stadija 26-50 g.</a:t>
          </a:r>
        </a:p>
        <a:p>
          <a:pPr marL="0" lvl="0" indent="0" algn="l" defTabSz="622300">
            <a:lnSpc>
              <a:spcPct val="90000"/>
            </a:lnSpc>
            <a:spcBef>
              <a:spcPct val="0"/>
            </a:spcBef>
            <a:spcAft>
              <a:spcPct val="35000"/>
            </a:spcAft>
            <a:buNone/>
          </a:pPr>
          <a:r>
            <a:rPr lang="lv-LV" sz="1400" kern="1200" dirty="0"/>
            <a:t>8. Personības integrācijas stadija. No 50-60- (</a:t>
          </a:r>
          <a:r>
            <a:rPr lang="lv-LV" sz="1400" kern="1200" dirty="0" err="1"/>
            <a:t>E.Ēriksons</a:t>
          </a:r>
          <a:r>
            <a:rPr lang="lv-LV" sz="1400" kern="1200" dirty="0"/>
            <a:t>)</a:t>
          </a:r>
        </a:p>
        <a:p>
          <a:pPr marL="0" lvl="0" indent="0" algn="l" defTabSz="622300">
            <a:lnSpc>
              <a:spcPct val="90000"/>
            </a:lnSpc>
            <a:spcBef>
              <a:spcPct val="0"/>
            </a:spcBef>
            <a:spcAft>
              <a:spcPct val="35000"/>
            </a:spcAft>
            <a:buNone/>
          </a:pPr>
          <a:r>
            <a:rPr lang="lv-LV" sz="1400" kern="1200" dirty="0"/>
            <a:t>Darbspējīgs, </a:t>
          </a:r>
          <a:r>
            <a:rPr lang="lv-LV" sz="1400" kern="1200" dirty="0" err="1"/>
            <a:t>pirmspensijas</a:t>
          </a:r>
          <a:r>
            <a:rPr lang="lv-LV" sz="1400" kern="1200" dirty="0"/>
            <a:t>, pensijas,</a:t>
          </a:r>
        </a:p>
        <a:p>
          <a:pPr marL="0" lvl="0" indent="0" algn="l" defTabSz="622300">
            <a:lnSpc>
              <a:spcPct val="90000"/>
            </a:lnSpc>
            <a:spcBef>
              <a:spcPct val="0"/>
            </a:spcBef>
            <a:spcAft>
              <a:spcPct val="35000"/>
            </a:spcAft>
            <a:buNone/>
          </a:pPr>
          <a:r>
            <a:rPr lang="lv-LV" sz="2000" b="1" kern="1200" dirty="0"/>
            <a:t>Pēc PROBLEMĀTIKAS</a:t>
          </a:r>
        </a:p>
        <a:p>
          <a:pPr marL="0" lvl="0" indent="0" algn="l" defTabSz="622300">
            <a:lnSpc>
              <a:spcPct val="90000"/>
            </a:lnSpc>
            <a:spcBef>
              <a:spcPct val="0"/>
            </a:spcBef>
            <a:spcAft>
              <a:spcPct val="35000"/>
            </a:spcAft>
            <a:buNone/>
          </a:pPr>
          <a:r>
            <a:rPr lang="lv-LV" sz="1400" kern="1200" dirty="0"/>
            <a:t>- Multiplas un ilgstošas sociālās funkcionēšanas problēmas; ilgstoša klienta raksturojums;</a:t>
          </a:r>
        </a:p>
        <a:p>
          <a:pPr marL="0" lvl="0" indent="0" algn="l" defTabSz="622300">
            <a:lnSpc>
              <a:spcPct val="90000"/>
            </a:lnSpc>
            <a:spcBef>
              <a:spcPct val="0"/>
            </a:spcBef>
            <a:spcAft>
              <a:spcPct val="35000"/>
            </a:spcAft>
            <a:buNone/>
          </a:pPr>
          <a:r>
            <a:rPr lang="lv-LV" sz="1400" kern="1200" dirty="0"/>
            <a:t>- Krīzes;</a:t>
          </a:r>
        </a:p>
        <a:p>
          <a:pPr marL="0" lvl="0" indent="0" algn="l" defTabSz="622300">
            <a:lnSpc>
              <a:spcPct val="90000"/>
            </a:lnSpc>
            <a:spcBef>
              <a:spcPct val="0"/>
            </a:spcBef>
            <a:spcAft>
              <a:spcPct val="35000"/>
            </a:spcAft>
            <a:buNone/>
          </a:pPr>
          <a:r>
            <a:rPr lang="lv-LV" sz="1400" kern="1200" dirty="0"/>
            <a:t>- Nabadzība;</a:t>
          </a:r>
        </a:p>
        <a:p>
          <a:pPr marL="0" lvl="0" indent="0" algn="l" defTabSz="622300">
            <a:lnSpc>
              <a:spcPct val="90000"/>
            </a:lnSpc>
            <a:spcBef>
              <a:spcPct val="0"/>
            </a:spcBef>
            <a:spcAft>
              <a:spcPct val="35000"/>
            </a:spcAft>
            <a:buNone/>
          </a:pPr>
          <a:r>
            <a:rPr lang="lv-LV" sz="1400" kern="1200" dirty="0"/>
            <a:t>- Atkarība</a:t>
          </a:r>
        </a:p>
        <a:p>
          <a:pPr marL="0" lvl="0" indent="0" algn="l" defTabSz="622300">
            <a:lnSpc>
              <a:spcPct val="90000"/>
            </a:lnSpc>
            <a:spcBef>
              <a:spcPct val="0"/>
            </a:spcBef>
            <a:spcAft>
              <a:spcPct val="35000"/>
            </a:spcAft>
            <a:buNone/>
          </a:pPr>
          <a:r>
            <a:rPr lang="lv-LV" sz="1400" kern="1200" dirty="0"/>
            <a:t>- GRT</a:t>
          </a:r>
        </a:p>
        <a:p>
          <a:pPr marL="0" lvl="0" indent="0" algn="l" defTabSz="622300">
            <a:lnSpc>
              <a:spcPct val="90000"/>
            </a:lnSpc>
            <a:spcBef>
              <a:spcPct val="0"/>
            </a:spcBef>
            <a:spcAft>
              <a:spcPct val="35000"/>
            </a:spcAft>
            <a:buNone/>
          </a:pPr>
          <a:r>
            <a:rPr lang="lv-LV" sz="1400" kern="1200" dirty="0"/>
            <a:t>- Veselības problēmas u.c.</a:t>
          </a:r>
        </a:p>
        <a:p>
          <a:pPr marL="0" lvl="0" indent="0" algn="l" defTabSz="622300">
            <a:lnSpc>
              <a:spcPct val="90000"/>
            </a:lnSpc>
            <a:spcBef>
              <a:spcPct val="0"/>
            </a:spcBef>
            <a:spcAft>
              <a:spcPct val="35000"/>
            </a:spcAft>
            <a:buNone/>
          </a:pPr>
          <a:endParaRPr lang="lv-LV" sz="1400" kern="1200" dirty="0"/>
        </a:p>
      </dsp:txBody>
      <dsp:txXfrm>
        <a:off x="5953" y="903367"/>
        <a:ext cx="4060031" cy="5910245"/>
      </dsp:txXfrm>
    </dsp:sp>
    <dsp:sp modelId="{07A10542-51BA-4F52-806B-26674651D043}">
      <dsp:nvSpPr>
        <dsp:cNvPr id="0" name=""/>
        <dsp:cNvSpPr/>
      </dsp:nvSpPr>
      <dsp:spPr>
        <a:xfrm>
          <a:off x="4065984" y="921006"/>
          <a:ext cx="4060031" cy="58749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kern="1200" dirty="0"/>
            <a:t>Sociālais DARBINIEKS – (</a:t>
          </a:r>
          <a:r>
            <a:rPr lang="lv-LV" sz="1300" i="1" kern="1200" dirty="0"/>
            <a:t>Profesijai ir izstrādāts standarts un tas iekļauts šo noteikumu 2.pielikuma 1.39.apakšnodaļā</a:t>
          </a:r>
          <a:r>
            <a:rPr lang="lv-LV" sz="1300" kern="1200" dirty="0"/>
            <a:t>)</a:t>
          </a:r>
        </a:p>
        <a:p>
          <a:pPr marL="0" lvl="0" indent="0" algn="l" defTabSz="577850">
            <a:lnSpc>
              <a:spcPct val="90000"/>
            </a:lnSpc>
            <a:spcBef>
              <a:spcPct val="0"/>
            </a:spcBef>
            <a:spcAft>
              <a:spcPct val="35000"/>
            </a:spcAft>
            <a:buNone/>
          </a:pPr>
          <a:r>
            <a:rPr lang="lv-LV" sz="1300" kern="1200" dirty="0"/>
            <a:t>2635  02      </a:t>
          </a:r>
          <a:r>
            <a:rPr lang="lv-LV" sz="1300" kern="1200" dirty="0" err="1"/>
            <a:t>Karitatīvais</a:t>
          </a:r>
          <a:r>
            <a:rPr lang="lv-LV" sz="1300" kern="1200" dirty="0"/>
            <a:t> sociālais DARBINIEKS</a:t>
          </a:r>
        </a:p>
        <a:p>
          <a:pPr marL="0" lvl="0" indent="0" algn="l" defTabSz="577850">
            <a:lnSpc>
              <a:spcPct val="90000"/>
            </a:lnSpc>
            <a:spcBef>
              <a:spcPct val="0"/>
            </a:spcBef>
            <a:spcAft>
              <a:spcPct val="35000"/>
            </a:spcAft>
            <a:buNone/>
          </a:pPr>
          <a:r>
            <a:rPr lang="lv-LV" sz="1300" kern="1200" dirty="0"/>
            <a:t>2635  03      Sociālais DARBINIEKS darbam ar ģimeni un bērniem</a:t>
          </a:r>
        </a:p>
        <a:p>
          <a:pPr marL="0" lvl="0" indent="0" algn="l" defTabSz="577850">
            <a:lnSpc>
              <a:spcPct val="90000"/>
            </a:lnSpc>
            <a:spcBef>
              <a:spcPct val="0"/>
            </a:spcBef>
            <a:spcAft>
              <a:spcPct val="35000"/>
            </a:spcAft>
            <a:buNone/>
          </a:pPr>
          <a:r>
            <a:rPr lang="lv-LV" sz="1300" kern="1200" dirty="0"/>
            <a:t>2635  04      Sociālais DARBINIEKS darbam ar veciem cilvēkiem</a:t>
          </a:r>
        </a:p>
        <a:p>
          <a:pPr marL="0" lvl="0" indent="0" algn="l" defTabSz="577850">
            <a:lnSpc>
              <a:spcPct val="90000"/>
            </a:lnSpc>
            <a:spcBef>
              <a:spcPct val="0"/>
            </a:spcBef>
            <a:spcAft>
              <a:spcPct val="35000"/>
            </a:spcAft>
            <a:buNone/>
          </a:pPr>
          <a:r>
            <a:rPr lang="lv-LV" sz="1300" kern="1200" dirty="0"/>
            <a:t>2635  05      Sociālais DARBINIEKS darbam ar bezpajumtniekiem</a:t>
          </a:r>
        </a:p>
        <a:p>
          <a:pPr marL="0" lvl="0" indent="0" algn="l" defTabSz="577850">
            <a:lnSpc>
              <a:spcPct val="90000"/>
            </a:lnSpc>
            <a:spcBef>
              <a:spcPct val="0"/>
            </a:spcBef>
            <a:spcAft>
              <a:spcPct val="35000"/>
            </a:spcAft>
            <a:buNone/>
          </a:pPr>
          <a:r>
            <a:rPr lang="lv-LV" sz="1300" kern="1200" dirty="0"/>
            <a:t>2635 06      Sociālais DARBINIEKS darbam ar personām ar atkarības problēmām</a:t>
          </a:r>
        </a:p>
        <a:p>
          <a:pPr marL="0" lvl="0" indent="0" algn="l" defTabSz="577850">
            <a:lnSpc>
              <a:spcPct val="90000"/>
            </a:lnSpc>
            <a:spcBef>
              <a:spcPct val="0"/>
            </a:spcBef>
            <a:spcAft>
              <a:spcPct val="35000"/>
            </a:spcAft>
            <a:buNone/>
          </a:pPr>
          <a:r>
            <a:rPr lang="lv-LV" sz="1300" kern="1200" dirty="0"/>
            <a:t>2635  07      Sociālais DARBINIEKS darbam ar personām brīvības atņemšanas iestādēs un personām, kuras atbrīvotas no šīm iestādēm</a:t>
          </a:r>
        </a:p>
        <a:p>
          <a:pPr marL="0" lvl="0" indent="0" algn="l" defTabSz="577850">
            <a:lnSpc>
              <a:spcPct val="90000"/>
            </a:lnSpc>
            <a:spcBef>
              <a:spcPct val="0"/>
            </a:spcBef>
            <a:spcAft>
              <a:spcPct val="35000"/>
            </a:spcAft>
            <a:buNone/>
          </a:pPr>
          <a:r>
            <a:rPr lang="lv-LV" sz="1300" kern="1200" dirty="0"/>
            <a:t>2635  08      Sociālais DARBINIEKS darbam ar personām ar funkcionāliem traucējumiem</a:t>
          </a:r>
        </a:p>
        <a:p>
          <a:pPr marL="0" lvl="0" indent="0" algn="l" defTabSz="577850">
            <a:lnSpc>
              <a:spcPct val="90000"/>
            </a:lnSpc>
            <a:spcBef>
              <a:spcPct val="0"/>
            </a:spcBef>
            <a:spcAft>
              <a:spcPct val="35000"/>
            </a:spcAft>
            <a:buNone/>
          </a:pPr>
          <a:r>
            <a:rPr lang="lv-LV" sz="1300" kern="1200" dirty="0"/>
            <a:t>2635  09      Sociālais DARBINIEKS darbam ar klientiem ārstniecības iestādēs</a:t>
          </a:r>
        </a:p>
        <a:p>
          <a:pPr marL="0" lvl="0" indent="0" algn="l" defTabSz="577850">
            <a:lnSpc>
              <a:spcPct val="90000"/>
            </a:lnSpc>
            <a:spcBef>
              <a:spcPct val="0"/>
            </a:spcBef>
            <a:spcAft>
              <a:spcPct val="35000"/>
            </a:spcAft>
            <a:buNone/>
          </a:pPr>
          <a:r>
            <a:rPr lang="lv-LV" sz="1300" kern="1200" dirty="0"/>
            <a:t>2635  10      Sociālais DARBINIEKS darbam ar vardarbībā cietušām personām</a:t>
          </a:r>
        </a:p>
        <a:p>
          <a:pPr marL="0" lvl="0" indent="0" algn="l" defTabSz="577850">
            <a:lnSpc>
              <a:spcPct val="90000"/>
            </a:lnSpc>
            <a:spcBef>
              <a:spcPct val="0"/>
            </a:spcBef>
            <a:spcAft>
              <a:spcPct val="35000"/>
            </a:spcAft>
            <a:buNone/>
          </a:pPr>
          <a:r>
            <a:rPr lang="lv-LV" sz="1300" kern="1200" dirty="0"/>
            <a:t>2635  11      Sociālais DARBINIEKS darbam ar personu grupām</a:t>
          </a:r>
        </a:p>
        <a:p>
          <a:pPr marL="0" lvl="0" indent="0" algn="l" defTabSz="577850">
            <a:lnSpc>
              <a:spcPct val="90000"/>
            </a:lnSpc>
            <a:spcBef>
              <a:spcPct val="0"/>
            </a:spcBef>
            <a:spcAft>
              <a:spcPct val="35000"/>
            </a:spcAft>
            <a:buNone/>
          </a:pPr>
          <a:r>
            <a:rPr lang="lv-LV" sz="1300" kern="1200" dirty="0"/>
            <a:t>2635  12      Kopienas sociālais DARBINIEKS</a:t>
          </a:r>
        </a:p>
        <a:p>
          <a:pPr marL="0" lvl="0" indent="0" algn="l" defTabSz="577850">
            <a:lnSpc>
              <a:spcPct val="90000"/>
            </a:lnSpc>
            <a:spcBef>
              <a:spcPct val="0"/>
            </a:spcBef>
            <a:spcAft>
              <a:spcPct val="35000"/>
            </a:spcAft>
            <a:buNone/>
          </a:pPr>
          <a:r>
            <a:rPr lang="lv-LV" sz="1300" kern="1200" dirty="0"/>
            <a:t>SPECIALIZĀCIJAS PĒC VECUMA GRUPAS, PROBLEMĀTIKAS UN STATUSA (? Piem., </a:t>
          </a:r>
          <a:r>
            <a:rPr lang="lv-LV" sz="1300" kern="1200" dirty="0" err="1"/>
            <a:t>sd</a:t>
          </a:r>
          <a:r>
            <a:rPr lang="lv-LV" sz="1300" kern="1200" dirty="0"/>
            <a:t> ar personām ar funkcionāliem trauc., </a:t>
          </a:r>
          <a:r>
            <a:rPr lang="lv-LV" sz="1300" kern="1200" dirty="0" err="1"/>
            <a:t>sd</a:t>
          </a:r>
          <a:r>
            <a:rPr lang="lv-LV" sz="1300" kern="1200" dirty="0"/>
            <a:t> ar personām brīvības </a:t>
          </a:r>
          <a:r>
            <a:rPr lang="lv-LV" sz="1300" kern="1200" dirty="0" err="1"/>
            <a:t>atņemš.iest</a:t>
          </a:r>
          <a:r>
            <a:rPr lang="lv-LV" sz="1300" kern="1200" dirty="0"/>
            <a:t>., kuras atbrīvotas?)</a:t>
          </a:r>
        </a:p>
      </dsp:txBody>
      <dsp:txXfrm>
        <a:off x="4065984" y="921006"/>
        <a:ext cx="4060031" cy="5874968"/>
      </dsp:txXfrm>
    </dsp:sp>
    <dsp:sp modelId="{CD692B32-6282-42A8-BF9F-8DE0B03E0CD2}">
      <dsp:nvSpPr>
        <dsp:cNvPr id="0" name=""/>
        <dsp:cNvSpPr/>
      </dsp:nvSpPr>
      <dsp:spPr>
        <a:xfrm>
          <a:off x="8126015" y="930488"/>
          <a:ext cx="4060031" cy="5856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lv-LV" sz="1400" kern="1200" dirty="0"/>
            <a:t>Pilngadīga persona ir no 18 gadiem līdz 100+</a:t>
          </a:r>
        </a:p>
        <a:p>
          <a:pPr marL="0" lvl="0" indent="0" algn="l" defTabSz="622300">
            <a:lnSpc>
              <a:spcPct val="90000"/>
            </a:lnSpc>
            <a:spcBef>
              <a:spcPct val="0"/>
            </a:spcBef>
            <a:spcAft>
              <a:spcPct val="35000"/>
            </a:spcAft>
            <a:buFont typeface="Arial" panose="020B0604020202020204" pitchFamily="34" charset="0"/>
            <a:buNone/>
          </a:pPr>
          <a:r>
            <a:rPr lang="lv-LV" sz="1400" kern="1200" dirty="0"/>
            <a:t>Persona, kura pieprasa sociālo pakalpojumu vai sociālo palīdzību</a:t>
          </a:r>
        </a:p>
        <a:p>
          <a:pPr marL="0" lvl="0" indent="0" algn="l" defTabSz="622300">
            <a:lnSpc>
              <a:spcPct val="90000"/>
            </a:lnSpc>
            <a:spcBef>
              <a:spcPct val="0"/>
            </a:spcBef>
            <a:spcAft>
              <a:spcPct val="35000"/>
            </a:spcAft>
            <a:buFont typeface="Arial" panose="020B0604020202020204" pitchFamily="34" charset="0"/>
            <a:buNone/>
          </a:pPr>
          <a:r>
            <a:rPr lang="lv-LV" sz="1400" kern="1200" dirty="0"/>
            <a:t>Persona, kurai ir nepieciešams sociālais pakalpojums vai sociālā palīdzība</a:t>
          </a:r>
        </a:p>
        <a:p>
          <a:pPr marL="0" lvl="0" indent="0" algn="l" defTabSz="622300">
            <a:lnSpc>
              <a:spcPct val="90000"/>
            </a:lnSpc>
            <a:spcBef>
              <a:spcPct val="0"/>
            </a:spcBef>
            <a:spcAft>
              <a:spcPct val="35000"/>
            </a:spcAft>
            <a:buFont typeface="Arial" panose="020B0604020202020204" pitchFamily="34" charset="0"/>
            <a:buNone/>
          </a:pPr>
          <a:r>
            <a:rPr lang="lv-LV" sz="1400" kern="1200" dirty="0"/>
            <a:t>Persona, kurai pienākas sociālais pakalpojums vai sociālā palīdzība</a:t>
          </a:r>
        </a:p>
        <a:p>
          <a:pPr marL="0" lvl="0" indent="0" algn="l" defTabSz="622300">
            <a:lnSpc>
              <a:spcPct val="90000"/>
            </a:lnSpc>
            <a:spcBef>
              <a:spcPct val="0"/>
            </a:spcBef>
            <a:spcAft>
              <a:spcPct val="35000"/>
            </a:spcAft>
            <a:buFont typeface="Arial" panose="020B0604020202020204" pitchFamily="34" charset="0"/>
            <a:buNone/>
          </a:pPr>
          <a:r>
            <a:rPr lang="lv-LV" sz="1400" b="1" kern="1200" dirty="0"/>
            <a:t>Personai</a:t>
          </a:r>
          <a:r>
            <a:rPr lang="lv-LV" sz="1400" kern="1200" dirty="0"/>
            <a:t>, kura saviem spēkiem nespēj nodrošināt sevi vai pārvarēt īpašas dzīves grūtības un kura nesaņem ne no viena cita pietiekamu palīdzību, ir tiesības uz personisku un materiālu palīdzību, kas atbilst tās vajadzībām, dod iespēju pašpalīdzībai un veicina tās iesaistīšanos sabiedrības dzīvē.</a:t>
          </a:r>
        </a:p>
        <a:p>
          <a:pPr marL="0" lvl="0" indent="0" algn="l" defTabSz="622300">
            <a:lnSpc>
              <a:spcPct val="90000"/>
            </a:lnSpc>
            <a:spcBef>
              <a:spcPct val="0"/>
            </a:spcBef>
            <a:spcAft>
              <a:spcPct val="35000"/>
            </a:spcAft>
            <a:buFont typeface="Arial" panose="020B0604020202020204" pitchFamily="34" charset="0"/>
            <a:buNone/>
          </a:pPr>
          <a:endParaRPr lang="lv-LV" sz="1400" kern="1200" dirty="0"/>
        </a:p>
        <a:p>
          <a:pPr marL="0" lvl="0" indent="0" algn="l" defTabSz="622300">
            <a:lnSpc>
              <a:spcPct val="90000"/>
            </a:lnSpc>
            <a:spcBef>
              <a:spcPct val="0"/>
            </a:spcBef>
            <a:spcAft>
              <a:spcPct val="35000"/>
            </a:spcAft>
            <a:buFont typeface="Arial" panose="020B0604020202020204" pitchFamily="34" charset="0"/>
            <a:buNone/>
          </a:pPr>
          <a:endParaRPr lang="lv-LV" sz="1300" kern="1200" dirty="0"/>
        </a:p>
        <a:p>
          <a:pPr marL="0" lvl="0" indent="0" algn="l" defTabSz="622300">
            <a:lnSpc>
              <a:spcPct val="90000"/>
            </a:lnSpc>
            <a:spcBef>
              <a:spcPct val="0"/>
            </a:spcBef>
            <a:spcAft>
              <a:spcPct val="35000"/>
            </a:spcAft>
            <a:buFont typeface="Arial" panose="020B0604020202020204" pitchFamily="34" charset="0"/>
            <a:buNone/>
          </a:pPr>
          <a:r>
            <a:rPr lang="lv-LV" sz="1800" kern="1200" dirty="0"/>
            <a:t>Sociālās palīdzības saņēmējs</a:t>
          </a:r>
        </a:p>
        <a:p>
          <a:pPr marL="0" lvl="0" indent="0" algn="l" defTabSz="622300">
            <a:lnSpc>
              <a:spcPct val="90000"/>
            </a:lnSpc>
            <a:spcBef>
              <a:spcPct val="0"/>
            </a:spcBef>
            <a:spcAft>
              <a:spcPct val="35000"/>
            </a:spcAft>
            <a:buFont typeface="Arial" panose="020B0604020202020204" pitchFamily="34" charset="0"/>
            <a:buNone/>
          </a:pPr>
          <a:r>
            <a:rPr lang="lv-LV" sz="1800" kern="1200" dirty="0"/>
            <a:t>Sociālo pakalpojumu saņēmējs (+sociālo pakalpojumu administrēšana)</a:t>
          </a:r>
        </a:p>
        <a:p>
          <a:pPr marL="0" lvl="0" indent="0" algn="l" defTabSz="622300">
            <a:lnSpc>
              <a:spcPct val="90000"/>
            </a:lnSpc>
            <a:spcBef>
              <a:spcPct val="0"/>
            </a:spcBef>
            <a:spcAft>
              <a:spcPct val="35000"/>
            </a:spcAft>
            <a:buFont typeface="Arial" panose="020B0604020202020204" pitchFamily="34" charset="0"/>
            <a:buNone/>
          </a:pPr>
          <a:r>
            <a:rPr lang="lv-LV" sz="1800" kern="1200" dirty="0"/>
            <a:t>Sociālā darba pakalpojuma saņēmējs</a:t>
          </a:r>
        </a:p>
        <a:p>
          <a:pPr marL="0" lvl="0" indent="0" algn="l" defTabSz="622300">
            <a:lnSpc>
              <a:spcPct val="90000"/>
            </a:lnSpc>
            <a:spcBef>
              <a:spcPct val="0"/>
            </a:spcBef>
            <a:spcAft>
              <a:spcPct val="35000"/>
            </a:spcAft>
            <a:buFont typeface="Arial" panose="020B0604020202020204" pitchFamily="34" charset="0"/>
            <a:buNone/>
          </a:pPr>
          <a:r>
            <a:rPr lang="lv-LV" sz="1800" kern="1200" dirty="0"/>
            <a:t>Obligāts klients </a:t>
          </a:r>
          <a:r>
            <a:rPr lang="lv-LV" sz="1800" kern="1200"/>
            <a:t>Sociālajam dienestam</a:t>
          </a:r>
          <a:endParaRPr lang="lv-LV" sz="1300" kern="1200" dirty="0"/>
        </a:p>
      </dsp:txBody>
      <dsp:txXfrm>
        <a:off x="8126015" y="930488"/>
        <a:ext cx="4060031" cy="5856003"/>
      </dsp:txXfrm>
    </dsp:sp>
    <dsp:sp modelId="{089CE125-36D2-447E-A61B-9629BE15B072}">
      <dsp:nvSpPr>
        <dsp:cNvPr id="0" name=""/>
        <dsp:cNvSpPr/>
      </dsp:nvSpPr>
      <dsp:spPr>
        <a:xfrm>
          <a:off x="0" y="6735327"/>
          <a:ext cx="12192000" cy="28169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0:35:07.5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83,'13'-5,"1"1,0 0,0 1,0 0,0 1,20 0,13-3,321-22,2 27,-140 3,-172-4,69-9,-26-1,1 5,0 4,0 4,125 20,-102 5,-88-17,1-2,48 4,301-9,-196-5,-14 0,195 5,-332 1,0 2,51 14,10 2,-79-18,272 54,-234-46,74 5,-78-11,285 4,-236-11,-76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0:35:10.2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81,'0'-1,"1"0,-1 0,0 1,1-1,-1 0,1 0,-1 1,1-1,-1 0,1 0,-1 1,1-1,0 1,-1-1,1 1,0-1,0 1,-1-1,1 1,0-1,0 1,0 0,0 0,-1-1,1 1,0 0,1 0,31-4,-27 3,404-7,-243 11,-76-7,157-24,4 5,1 23,-135 1,-74 1,0 2,77 18,-50-8,1-5,1-3,126-7,-74-2,-35 2,96 2,-159 1,0 1,0 1,-1 2,44 14,-30-3,-29-11,0-1,1-1,-1 0,20 4,-11-6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0:35:14.2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4781,'0'-2,"1"-1,-1 1,1-1,-1 1,1-1,0 1,0 0,0-1,0 1,1 0,-1 0,3-3,25-26,-14 16,473-499,-338 346,54-57,16 16,67-2,17 20,-197 125,693-372,-699 391,191-95,-199 92,93-67,-63 32,254-132,341-83,-382 167,575-192,-731 265,-2-8,176-95,-207 93,199-66,-216 84,-69 25,91-25,-120 46,-24 5,0-1,0 0,0 0,0 0,0-1,12-7,125-83,82-45,321-154,-454 231,-80 52,7-6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0:35:17.5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0,'3'2,"-1"1,1-1,0 0,0 0,0-1,0 1,5 2,9 4,135 78,157 81,-260-145,1-3,1-2,1-2,58 9,-34-13,0-4,98-2,462-8,-624 3,-1-1,0 1,0 1,-1 0,1 0,13 4,-21-4,-1 0,1 0,-1 0,0 0,0 0,1 1,-1-1,0 1,0-1,0 1,0 0,-1 0,1-1,0 1,-1 1,0-1,1 0,-1 0,0 0,0 1,0-1,0 1,0-1,-1 1,1-1,-1 1,0 4,0 4,0 0,-1 0,-1 0,0 0,0 0,-1-1,0 1,-1-1,0 0,-1 0,0 0,-7 10,-13 16,-50 58,33-44,-155 239,121-168,-4-7,41-62,-54 100,76-120,-57 105,58-111,1 0,2 0,0 2,-14 46,23-60,1-1,0 1,1 0,0 0,2 1,-1-1,2 0,0 0,0 0,2 0,-1 0,6 14,4 10,-3 0,-1 1,4 49,-9-61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0:41:42.7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215 187,'-1'17,"0"-1,-1-1,-1 1,0 0,-1 0,-11 24,-47 87,27-61,20-33,1 1,1 0,2 1,1 0,2 1,1 0,2 1,0 51,6 129,1-69,-3-142,2-1,-1 0,0 0,1 1,0-1,0 0,3 7,-2-9,-1-1,1 1,-1 0,1-1,0 1,0-1,0 0,0 1,1-1,-1 0,1 0,-1-1,6 4,27 12,1 0,0-3,1-1,1-1,0-2,76 9,-75-13,38 11,-12-1,-46-13,303 53,-244-43,-1 3,84 28,-30-12,21 7,-40-7,145 22,-71-17,-18 1,332 68,-416-95,1-4,162-8,-23-25,-29 2,136 20,-201 6,179-19,11-41,-66 10,146-43,-360 77,59-29,27-9,175-22,-123 35,-152 32,-1-2,0-1,23-14,-22 11,1 2,39-13,28-7,23-5,-55 21,-1-4,-1-2,89-43,-108 43,10-4,72-46,-108 61,-1-1,-1 0,0-1,0 0,-1-1,-1 0,0-1,-1 0,11-21,-17 28,-1-1,0 0,0-1,-1 1,0 0,0-1,-1 1,0-1,-1 0,1 1,-2-1,1 0,-1 1,-1-1,0 1,0 0,0-1,-1 1,0 0,-1 0,-8-13,-2 0,0 0,-2 1,0 1,-2 0,0 1,-25-19,35 31,0 1,0 0,0 0,-1 1,0 0,0 1,-12-4,-69-12,15 5,-214-74,262 82,-1 0,0 2,0 1,0 1,-50 3,-44-3,-69-26,79 10,12 4,-110-2,59 4,14 0,-108-1,-64-2,137 6,-224-39,63 4,-24 13,-134-24,400 42,-245-26,198 31,-299-9,303 16,-126 4,-101 39,295-28,34-6,0-2,-42 3,-63 4,-25 0,138-13,1 2,-1 1,1 0,0 2,0 1,0 1,1 0,0 2,-21 12,-56 24,66-32,-56 31,61-20,8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0:41:46.7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2414,'505'-124,"-422"107,615-110,-346 66,290-100,-446 106,80-29,124-31,753-70,-754 124,-106 13,472-78,-584 83,149-25,-224 57,198 8,105 35,-403-31,373 10,-156-9,-56 11,17 1,145-16,108 4,-407-1,-1 2,42 8,-62-7,-10-2,-16 0,-3-3,-1-1,1 0,0-2,-27-7,-81-33,113 37,-1 0,1-1,1 0,-24-19,-48-48,22 18,-41-21,40 32,45 29,1 0,-17-22,10 12,-60-72,-126-188,196 264,4 8,0 0,-1 2,-23-20,-9-10,33 32,-1 0,-1 0,0 1,-21-12,16 11,0-1,-18-16,-33-39,41 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5T10:41:49.2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1313 0,'0'15,"-2"-1,0 1,0-1,-1 0,-7 18,-30 67,24-60,-26 84,32-86,-2-1,-28 57,32-78,-2-1,0 0,0 0,-2-1,1-1,-26 22,-89 54,71-52,13-8,2 1,1 2,-37 38,25-9,-81 126,15-20,102-149,-1 0,-36 28,34-30,0 1,-21 24,-100 133,133-168,1 1,-1-1,0-1,-7 5,1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4A04-41AB-423D-ADAC-7FF8605A9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1C5BABE-2F9A-477B-9FF5-F1E51F0A8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38FC2423-4D4D-4045-964C-F83B7F24DEDB}"/>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5" name="Footer Placeholder 4">
            <a:extLst>
              <a:ext uri="{FF2B5EF4-FFF2-40B4-BE49-F238E27FC236}">
                <a16:creationId xmlns:a16="http://schemas.microsoft.com/office/drawing/2014/main" id="{809BEDAB-0A0A-48EE-8C2C-B3771155A30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8C9ED77-7A1F-403E-8388-5E1E4B37FC8B}"/>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300774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C659-6C05-4DB4-ADAF-FD091411858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17AD6DB-3F0F-473C-A49E-FBC746B6E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F14B4D5-F0F5-4BFF-8253-DC3D188D8ADE}"/>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5" name="Footer Placeholder 4">
            <a:extLst>
              <a:ext uri="{FF2B5EF4-FFF2-40B4-BE49-F238E27FC236}">
                <a16:creationId xmlns:a16="http://schemas.microsoft.com/office/drawing/2014/main" id="{26DB1627-F60A-43CD-9BC1-674433821DD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BA47C7F-FDB5-459D-AB59-43326917B1C5}"/>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317731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31140-23BA-42E0-84CE-6DC01BAFB0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318069A-00BE-40E5-9E03-AE7FA0919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B212BA2-328E-4C88-8B1B-637E271C5AA0}"/>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5" name="Footer Placeholder 4">
            <a:extLst>
              <a:ext uri="{FF2B5EF4-FFF2-40B4-BE49-F238E27FC236}">
                <a16:creationId xmlns:a16="http://schemas.microsoft.com/office/drawing/2014/main" id="{318CACA8-E4D2-4BAD-8402-D02B2D9D0B2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420DE30-C1D7-469C-B0EC-B48BE06D46B7}"/>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421248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4552-01D7-4FE2-B39A-C114327B84F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8963978-50F4-49FD-A4C6-5AC0D6740F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2487DEB-5736-4FE9-AA15-2D94B4078795}"/>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5" name="Footer Placeholder 4">
            <a:extLst>
              <a:ext uri="{FF2B5EF4-FFF2-40B4-BE49-F238E27FC236}">
                <a16:creationId xmlns:a16="http://schemas.microsoft.com/office/drawing/2014/main" id="{E4565454-FBD5-48BD-86AB-F9941A1D458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C7C95DE-3F73-40C3-B628-793F1118AA7D}"/>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142447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5B20-EE56-4A14-93AF-6E664831E4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4C4FEFBD-4E9A-4102-9E1A-DA88E49E2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BB81F-17BA-400E-B450-9E351DD69AFE}"/>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5" name="Footer Placeholder 4">
            <a:extLst>
              <a:ext uri="{FF2B5EF4-FFF2-40B4-BE49-F238E27FC236}">
                <a16:creationId xmlns:a16="http://schemas.microsoft.com/office/drawing/2014/main" id="{D0586892-D34A-4940-9A5F-93610D50F2A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0A61970-82DB-4505-A2C7-B7563DD78FC0}"/>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221972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08B7-9B9D-4BD2-86DB-298DCA19ACA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446967D0-A689-432D-B672-432BAB4CC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92EECED-1778-4DC9-9775-B0DAB625F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F854CA87-D995-4F76-9173-4312A63F2B6B}"/>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6" name="Footer Placeholder 5">
            <a:extLst>
              <a:ext uri="{FF2B5EF4-FFF2-40B4-BE49-F238E27FC236}">
                <a16:creationId xmlns:a16="http://schemas.microsoft.com/office/drawing/2014/main" id="{B991A3AB-4BDE-400C-B3A1-1802301DA20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A70518B-4D4D-4AF6-802A-4236D51715E6}"/>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77338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6929-B51D-4DE1-831A-C19D2B6718B3}"/>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81C0E1D-FC06-4047-AA99-9EB87B707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22C2A-736E-47F3-9006-4663DC5BD1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78B88CAE-4AF1-4F62-ADC4-74620564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2C7151-7B46-4746-8B64-CC209CF956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E852EC43-BCBE-4D15-AC7C-7FE317AC9745}"/>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8" name="Footer Placeholder 7">
            <a:extLst>
              <a:ext uri="{FF2B5EF4-FFF2-40B4-BE49-F238E27FC236}">
                <a16:creationId xmlns:a16="http://schemas.microsoft.com/office/drawing/2014/main" id="{0F13DCE8-DBAF-42D2-ACCB-922257AAAFE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2D277C8-D12D-403A-852F-6465A957C88D}"/>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225112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2FAA-6BAD-407C-88D3-2FD079F04BC8}"/>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D9A035F6-0E31-4080-B7E1-114A8EBA9B6E}"/>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4" name="Footer Placeholder 3">
            <a:extLst>
              <a:ext uri="{FF2B5EF4-FFF2-40B4-BE49-F238E27FC236}">
                <a16:creationId xmlns:a16="http://schemas.microsoft.com/office/drawing/2014/main" id="{FB4DAF10-F970-4F9B-8667-9D3531803D2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24C7FD4-75DA-45AF-8637-5D78795E79C2}"/>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301705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EE202-323C-4E42-88B2-8EB13CD3D19D}"/>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3" name="Footer Placeholder 2">
            <a:extLst>
              <a:ext uri="{FF2B5EF4-FFF2-40B4-BE49-F238E27FC236}">
                <a16:creationId xmlns:a16="http://schemas.microsoft.com/office/drawing/2014/main" id="{A7231BC8-D3C7-4F92-A1EE-C6C832A9043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C374960-2ECB-434E-A4E5-BAFDC2F8EC6F}"/>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188219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73F1-3B96-401A-972A-444BCDEAF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E99FAC28-052E-437E-937B-CFF40738C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6A8AF82D-4961-4813-B848-AE3F9FD80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03DA9-B44A-4432-B03C-93D41B10C770}"/>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6" name="Footer Placeholder 5">
            <a:extLst>
              <a:ext uri="{FF2B5EF4-FFF2-40B4-BE49-F238E27FC236}">
                <a16:creationId xmlns:a16="http://schemas.microsoft.com/office/drawing/2014/main" id="{26DE07C6-91B1-4C3A-9EF8-90AA96C32E2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E2B6F8C-6FC2-47C0-8F03-EDDE3EC59816}"/>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177314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F809-7FAE-464E-B0E0-8A2DCB502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E5988635-E2AC-4535-9314-7428CA078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93B7DD41-FD21-47D3-BDBB-FB875B10E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23626-CF84-48C9-9E77-E0BB4A7CD404}"/>
              </a:ext>
            </a:extLst>
          </p:cNvPr>
          <p:cNvSpPr>
            <a:spLocks noGrp="1"/>
          </p:cNvSpPr>
          <p:nvPr>
            <p:ph type="dt" sz="half" idx="10"/>
          </p:nvPr>
        </p:nvSpPr>
        <p:spPr/>
        <p:txBody>
          <a:bodyPr/>
          <a:lstStyle/>
          <a:p>
            <a:fld id="{03801DFC-6C48-4666-8AFF-726495EEEA30}" type="datetimeFigureOut">
              <a:rPr lang="lv-LV" smtClean="0"/>
              <a:t>13.07.2020</a:t>
            </a:fld>
            <a:endParaRPr lang="lv-LV"/>
          </a:p>
        </p:txBody>
      </p:sp>
      <p:sp>
        <p:nvSpPr>
          <p:cNvPr id="6" name="Footer Placeholder 5">
            <a:extLst>
              <a:ext uri="{FF2B5EF4-FFF2-40B4-BE49-F238E27FC236}">
                <a16:creationId xmlns:a16="http://schemas.microsoft.com/office/drawing/2014/main" id="{ABB1D760-7AD5-405F-921A-F727DAE9E57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3308FCD-53AB-403F-9F8F-18FD46AAC149}"/>
              </a:ext>
            </a:extLst>
          </p:cNvPr>
          <p:cNvSpPr>
            <a:spLocks noGrp="1"/>
          </p:cNvSpPr>
          <p:nvPr>
            <p:ph type="sldNum" sz="quarter" idx="12"/>
          </p:nvPr>
        </p:nvSpPr>
        <p:spPr/>
        <p:txBody>
          <a:bodyPr/>
          <a:lstStyle/>
          <a:p>
            <a:fld id="{00A85674-2DF7-4224-9EA9-B5BEF3E1C9B4}" type="slidenum">
              <a:rPr lang="lv-LV" smtClean="0"/>
              <a:t>‹#›</a:t>
            </a:fld>
            <a:endParaRPr lang="lv-LV"/>
          </a:p>
        </p:txBody>
      </p:sp>
    </p:spTree>
    <p:extLst>
      <p:ext uri="{BB962C8B-B14F-4D97-AF65-F5344CB8AC3E}">
        <p14:creationId xmlns:p14="http://schemas.microsoft.com/office/powerpoint/2010/main" val="317681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57452-1AE2-402F-8D0A-683064D2E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C194D87-00F2-4D73-B891-8BD7F1BCB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2B82FB1-D872-4862-86FA-9C2234524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01DFC-6C48-4666-8AFF-726495EEEA30}" type="datetimeFigureOut">
              <a:rPr lang="lv-LV" smtClean="0"/>
              <a:t>13.07.2020</a:t>
            </a:fld>
            <a:endParaRPr lang="lv-LV"/>
          </a:p>
        </p:txBody>
      </p:sp>
      <p:sp>
        <p:nvSpPr>
          <p:cNvPr id="5" name="Footer Placeholder 4">
            <a:extLst>
              <a:ext uri="{FF2B5EF4-FFF2-40B4-BE49-F238E27FC236}">
                <a16:creationId xmlns:a16="http://schemas.microsoft.com/office/drawing/2014/main" id="{668A28E8-D59D-467E-95F2-483F7DCC9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6D99829-65E0-44F0-9F10-D0CEC2225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85674-2DF7-4224-9EA9-B5BEF3E1C9B4}" type="slidenum">
              <a:rPr lang="lv-LV" smtClean="0"/>
              <a:t>‹#›</a:t>
            </a:fld>
            <a:endParaRPr lang="lv-LV"/>
          </a:p>
        </p:txBody>
      </p:sp>
    </p:spTree>
    <p:extLst>
      <p:ext uri="{BB962C8B-B14F-4D97-AF65-F5344CB8AC3E}">
        <p14:creationId xmlns:p14="http://schemas.microsoft.com/office/powerpoint/2010/main" val="128215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36.png"/><Relationship Id="rId14" Type="http://schemas.openxmlformats.org/officeDocument/2006/relationships/customXml" Target="../ink/ink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jpg"/><Relationship Id="rId16"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19.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12FA-DEE1-471D-95A5-DE327BAA83A1}"/>
              </a:ext>
            </a:extLst>
          </p:cNvPr>
          <p:cNvSpPr>
            <a:spLocks noGrp="1"/>
          </p:cNvSpPr>
          <p:nvPr>
            <p:ph type="ctrTitle"/>
          </p:nvPr>
        </p:nvSpPr>
        <p:spPr>
          <a:xfrm>
            <a:off x="6797040" y="0"/>
            <a:ext cx="5394959" cy="4246793"/>
          </a:xfrm>
        </p:spPr>
        <p:txBody>
          <a:bodyPr anchor="b">
            <a:normAutofit/>
          </a:bodyPr>
          <a:lstStyle/>
          <a:p>
            <a:pPr algn="r"/>
            <a:r>
              <a:rPr lang="lv-LV" sz="4400" b="1" dirty="0"/>
              <a:t>Saskarsmes/attiecību</a:t>
            </a:r>
            <a:r>
              <a:rPr lang="lv-LV" sz="4900" b="1" dirty="0"/>
              <a:t> </a:t>
            </a:r>
            <a:r>
              <a:rPr lang="lv-LV" sz="5400" dirty="0"/>
              <a:t>veidošanas priekšnosacījumi sociālajā darbā ar indivīdu</a:t>
            </a:r>
          </a:p>
        </p:txBody>
      </p:sp>
      <p:sp>
        <p:nvSpPr>
          <p:cNvPr id="3" name="Subtitle 2">
            <a:extLst>
              <a:ext uri="{FF2B5EF4-FFF2-40B4-BE49-F238E27FC236}">
                <a16:creationId xmlns:a16="http://schemas.microsoft.com/office/drawing/2014/main" id="{C8782679-BC20-4B5B-8726-72B52101F117}"/>
              </a:ext>
            </a:extLst>
          </p:cNvPr>
          <p:cNvSpPr>
            <a:spLocks noGrp="1"/>
          </p:cNvSpPr>
          <p:nvPr>
            <p:ph type="subTitle" idx="1"/>
          </p:nvPr>
        </p:nvSpPr>
        <p:spPr>
          <a:xfrm>
            <a:off x="7464612" y="4750893"/>
            <a:ext cx="4087305" cy="1147863"/>
          </a:xfrm>
        </p:spPr>
        <p:txBody>
          <a:bodyPr anchor="t">
            <a:normAutofit fontScale="92500"/>
          </a:bodyPr>
          <a:lstStyle/>
          <a:p>
            <a:pPr algn="l"/>
            <a:r>
              <a:rPr lang="lv-LV" sz="2000" dirty="0"/>
              <a:t>Ieva Ozola</a:t>
            </a:r>
          </a:p>
          <a:p>
            <a:pPr algn="l"/>
            <a:r>
              <a:rPr lang="lv-LV" sz="2000" dirty="0"/>
              <a:t>Mg SD (SDB), </a:t>
            </a:r>
            <a:r>
              <a:rPr lang="lv-LV" sz="2000" dirty="0" err="1"/>
              <a:t>Supervizore</a:t>
            </a:r>
            <a:r>
              <a:rPr lang="lv-LV" sz="2000" dirty="0"/>
              <a:t> (LSA), Junga analītiskā psihoterapeite (LJAPB, LPB)</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grass, tree, sitting, bench&#10;&#10;Description automatically generated">
            <a:extLst>
              <a:ext uri="{FF2B5EF4-FFF2-40B4-BE49-F238E27FC236}">
                <a16:creationId xmlns:a16="http://schemas.microsoft.com/office/drawing/2014/main" id="{F1D29011-2871-4920-A1AC-FCB2ABF04783}"/>
              </a:ext>
            </a:extLst>
          </p:cNvPr>
          <p:cNvPicPr>
            <a:picLocks noChangeAspect="1"/>
          </p:cNvPicPr>
          <p:nvPr/>
        </p:nvPicPr>
        <p:blipFill rotWithShape="1">
          <a:blip r:embed="rId2">
            <a:extLst>
              <a:ext uri="{28A0092B-C50C-407E-A947-70E740481C1C}">
                <a14:useLocalDpi xmlns:a14="http://schemas.microsoft.com/office/drawing/2010/main" val="0"/>
              </a:ext>
            </a:extLst>
          </a:blip>
          <a:srcRect l="6743" r="1075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7526986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9CC15B2-C307-450C-A5CC-7B4863DB1148}"/>
              </a:ext>
            </a:extLst>
          </p:cNvPr>
          <p:cNvGraphicFramePr>
            <a:graphicFrameLocks noGrp="1"/>
          </p:cNvGraphicFramePr>
          <p:nvPr>
            <p:extLst>
              <p:ext uri="{D42A27DB-BD31-4B8C-83A1-F6EECF244321}">
                <p14:modId xmlns:p14="http://schemas.microsoft.com/office/powerpoint/2010/main" val="1282912785"/>
              </p:ext>
            </p:extLst>
          </p:nvPr>
        </p:nvGraphicFramePr>
        <p:xfrm>
          <a:off x="213360" y="182880"/>
          <a:ext cx="11724638" cy="6759730"/>
        </p:xfrm>
        <a:graphic>
          <a:graphicData uri="http://schemas.openxmlformats.org/drawingml/2006/table">
            <a:tbl>
              <a:tblPr firstRow="1" bandRow="1">
                <a:tableStyleId>{9DCAF9ED-07DC-4A11-8D7F-57B35C25682E}</a:tableStyleId>
              </a:tblPr>
              <a:tblGrid>
                <a:gridCol w="3656207">
                  <a:extLst>
                    <a:ext uri="{9D8B030D-6E8A-4147-A177-3AD203B41FA5}">
                      <a16:colId xmlns:a16="http://schemas.microsoft.com/office/drawing/2014/main" val="142943835"/>
                    </a:ext>
                  </a:extLst>
                </a:gridCol>
                <a:gridCol w="3884824">
                  <a:extLst>
                    <a:ext uri="{9D8B030D-6E8A-4147-A177-3AD203B41FA5}">
                      <a16:colId xmlns:a16="http://schemas.microsoft.com/office/drawing/2014/main" val="225007064"/>
                    </a:ext>
                  </a:extLst>
                </a:gridCol>
                <a:gridCol w="4183607">
                  <a:extLst>
                    <a:ext uri="{9D8B030D-6E8A-4147-A177-3AD203B41FA5}">
                      <a16:colId xmlns:a16="http://schemas.microsoft.com/office/drawing/2014/main" val="2937151496"/>
                    </a:ext>
                  </a:extLst>
                </a:gridCol>
              </a:tblGrid>
              <a:tr h="1639842">
                <a:tc>
                  <a:txBody>
                    <a:bodyPr/>
                    <a:lstStyle/>
                    <a:p>
                      <a:pPr algn="ctr"/>
                      <a:r>
                        <a:rPr lang="lv-LV" sz="2800" b="0" cap="none" spc="150" dirty="0">
                          <a:solidFill>
                            <a:schemeClr val="lt1"/>
                          </a:solidFill>
                        </a:rPr>
                        <a:t>sociālais darbs</a:t>
                      </a:r>
                    </a:p>
                  </a:txBody>
                  <a:tcPr marL="159644" marR="159644" marT="159644" marB="159644"/>
                </a:tc>
                <a:tc>
                  <a:txBody>
                    <a:bodyPr/>
                    <a:lstStyle/>
                    <a:p>
                      <a:pPr algn="ctr"/>
                      <a:r>
                        <a:rPr lang="lv-LV" sz="2400" b="0" cap="none" spc="150" dirty="0">
                          <a:solidFill>
                            <a:schemeClr val="lt1"/>
                          </a:solidFill>
                        </a:rPr>
                        <a:t>sociāla darbinieka profesionālā identitāte</a:t>
                      </a:r>
                    </a:p>
                  </a:txBody>
                  <a:tcPr marL="159644" marR="159644" marT="159644" marB="159644"/>
                </a:tc>
                <a:tc>
                  <a:txBody>
                    <a:bodyPr/>
                    <a:lstStyle/>
                    <a:p>
                      <a:pPr algn="ctr"/>
                      <a:r>
                        <a:rPr lang="lv-LV" sz="2800" b="0" cap="none" spc="150" dirty="0">
                          <a:solidFill>
                            <a:schemeClr val="lt1"/>
                          </a:solidFill>
                        </a:rPr>
                        <a:t>katrs atsevišķs sociālais darbinieks</a:t>
                      </a:r>
                    </a:p>
                  </a:txBody>
                  <a:tcPr marL="159644" marR="159644" marT="159644" marB="159644"/>
                </a:tc>
                <a:extLst>
                  <a:ext uri="{0D108BD9-81ED-4DB2-BD59-A6C34878D82A}">
                    <a16:rowId xmlns:a16="http://schemas.microsoft.com/office/drawing/2014/main" val="1666604791"/>
                  </a:ext>
                </a:extLst>
              </a:tr>
              <a:tr h="4852398">
                <a:tc>
                  <a:txBody>
                    <a:bodyPr/>
                    <a:lstStyle/>
                    <a:p>
                      <a:pPr marL="457200" indent="-457200">
                        <a:buFont typeface="Arial" panose="020B0604020202020204" pitchFamily="34" charset="0"/>
                        <a:buChar char="•"/>
                      </a:pPr>
                      <a:r>
                        <a:rPr lang="lv-LV" sz="2400" cap="none" spc="0" dirty="0">
                          <a:solidFill>
                            <a:schemeClr val="accent2">
                              <a:lumMod val="50000"/>
                            </a:schemeClr>
                          </a:solidFill>
                        </a:rPr>
                        <a:t>Sociālā darba attīstības «</a:t>
                      </a:r>
                      <a:r>
                        <a:rPr lang="lv-LV" sz="2400" cap="none" spc="0" dirty="0" err="1">
                          <a:solidFill>
                            <a:schemeClr val="accent2">
                              <a:lumMod val="50000"/>
                            </a:schemeClr>
                          </a:solidFill>
                        </a:rPr>
                        <a:t>telpa»un</a:t>
                      </a:r>
                      <a:r>
                        <a:rPr lang="lv-LV" sz="2400" cap="none" spc="0" dirty="0">
                          <a:solidFill>
                            <a:schemeClr val="accent2">
                              <a:lumMod val="50000"/>
                            </a:schemeClr>
                          </a:solidFill>
                        </a:rPr>
                        <a:t> īpatnības katrā valstī</a:t>
                      </a:r>
                    </a:p>
                    <a:p>
                      <a:pPr marL="457200" indent="-457200">
                        <a:buFont typeface="Arial" panose="020B0604020202020204" pitchFamily="34" charset="0"/>
                        <a:buChar char="•"/>
                      </a:pPr>
                      <a:r>
                        <a:rPr lang="lv-LV" sz="2400" cap="none" spc="0" dirty="0">
                          <a:solidFill>
                            <a:schemeClr val="accent2">
                              <a:lumMod val="50000"/>
                            </a:schemeClr>
                          </a:solidFill>
                        </a:rPr>
                        <a:t>Profesionālo organizāciju spēks</a:t>
                      </a:r>
                    </a:p>
                    <a:p>
                      <a:pPr marL="457200" indent="-457200">
                        <a:buFont typeface="Arial" panose="020B0604020202020204" pitchFamily="34" charset="0"/>
                        <a:buChar char="•"/>
                      </a:pPr>
                      <a:r>
                        <a:rPr lang="lv-LV" sz="2400" cap="none" spc="0" dirty="0">
                          <a:solidFill>
                            <a:schemeClr val="accent2">
                              <a:lumMod val="50000"/>
                            </a:schemeClr>
                          </a:solidFill>
                        </a:rPr>
                        <a:t>Vadošās pieejas</a:t>
                      </a:r>
                    </a:p>
                    <a:p>
                      <a:pPr marL="457200" indent="-457200">
                        <a:buFont typeface="Arial" panose="020B0604020202020204" pitchFamily="34" charset="0"/>
                        <a:buChar char="•"/>
                      </a:pPr>
                      <a:r>
                        <a:rPr lang="lv-LV" sz="2400" cap="none" spc="0" dirty="0">
                          <a:solidFill>
                            <a:schemeClr val="accent2">
                              <a:lumMod val="50000"/>
                            </a:schemeClr>
                          </a:solidFill>
                        </a:rPr>
                        <a:t>Sociālā darba prestižs</a:t>
                      </a:r>
                    </a:p>
                    <a:p>
                      <a:pPr marL="457200" indent="-457200">
                        <a:buFont typeface="Arial" panose="020B0604020202020204" pitchFamily="34" charset="0"/>
                        <a:buChar char="•"/>
                      </a:pPr>
                      <a:r>
                        <a:rPr lang="lv-LV" sz="2400" cap="none" spc="0" dirty="0">
                          <a:solidFill>
                            <a:schemeClr val="accent2">
                              <a:lumMod val="50000"/>
                            </a:schemeClr>
                          </a:solidFill>
                        </a:rPr>
                        <a:t>Izglītības sistēma</a:t>
                      </a:r>
                    </a:p>
                    <a:p>
                      <a:pPr marL="457200" indent="-457200">
                        <a:buFont typeface="Arial" panose="020B0604020202020204" pitchFamily="34" charset="0"/>
                        <a:buChar char="•"/>
                      </a:pPr>
                      <a:r>
                        <a:rPr lang="lv-LV" sz="2400" cap="none" spc="0" dirty="0">
                          <a:solidFill>
                            <a:schemeClr val="accent2">
                              <a:lumMod val="50000"/>
                            </a:schemeClr>
                          </a:solidFill>
                        </a:rPr>
                        <a:t>Pieejamie resursi</a:t>
                      </a:r>
                    </a:p>
                    <a:p>
                      <a:pPr marL="457200" indent="-457200">
                        <a:buFont typeface="Arial" panose="020B0604020202020204" pitchFamily="34" charset="0"/>
                        <a:buChar char="•"/>
                      </a:pPr>
                      <a:r>
                        <a:rPr lang="lv-LV" sz="2400" cap="none" spc="0" dirty="0">
                          <a:solidFill>
                            <a:schemeClr val="accent2">
                              <a:lumMod val="50000"/>
                            </a:schemeClr>
                          </a:solidFill>
                        </a:rPr>
                        <a:t>«SABIEDRISKAIS PASŪTĪJUMS» </a:t>
                      </a:r>
                      <a:r>
                        <a:rPr lang="lv-LV" sz="2400" cap="none" spc="0" dirty="0" err="1">
                          <a:solidFill>
                            <a:schemeClr val="accent2">
                              <a:lumMod val="50000"/>
                            </a:schemeClr>
                          </a:solidFill>
                        </a:rPr>
                        <a:t>u.C.</a:t>
                      </a:r>
                      <a:endParaRPr lang="lv-LV" sz="2400" cap="none" spc="0" dirty="0">
                        <a:solidFill>
                          <a:schemeClr val="accent2">
                            <a:lumMod val="50000"/>
                          </a:schemeClr>
                        </a:solidFill>
                      </a:endParaRPr>
                    </a:p>
                  </a:txBody>
                  <a:tcPr marL="159644" marR="159644" marT="159644" marB="159644"/>
                </a:tc>
                <a:tc>
                  <a:txBody>
                    <a:bodyPr/>
                    <a:lstStyle/>
                    <a:p>
                      <a:pPr marL="285750" indent="-285750">
                        <a:buFont typeface="Arial" panose="020B0604020202020204" pitchFamily="34" charset="0"/>
                        <a:buChar char="•"/>
                      </a:pPr>
                      <a:r>
                        <a:rPr lang="lv-LV" sz="2100" cap="none" spc="0" dirty="0" err="1">
                          <a:solidFill>
                            <a:schemeClr val="accent2">
                              <a:lumMod val="50000"/>
                            </a:schemeClr>
                          </a:solidFill>
                        </a:rPr>
                        <a:t>Supervīzija</a:t>
                      </a:r>
                      <a:endParaRPr lang="lv-LV" sz="2100" cap="none" spc="0" dirty="0">
                        <a:solidFill>
                          <a:schemeClr val="accent2">
                            <a:lumMod val="50000"/>
                          </a:schemeClr>
                        </a:solidFill>
                      </a:endParaRPr>
                    </a:p>
                    <a:p>
                      <a:pPr marL="285750" indent="-285750">
                        <a:buFont typeface="Arial" panose="020B0604020202020204" pitchFamily="34" charset="0"/>
                        <a:buChar char="•"/>
                      </a:pPr>
                      <a:r>
                        <a:rPr lang="lv-LV" sz="2100" cap="none" spc="0" dirty="0">
                          <a:solidFill>
                            <a:schemeClr val="accent2">
                              <a:lumMod val="50000"/>
                            </a:schemeClr>
                          </a:solidFill>
                        </a:rPr>
                        <a:t>Tālākizglītība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2100" cap="none" spc="0" dirty="0" err="1">
                          <a:solidFill>
                            <a:schemeClr val="accent2">
                              <a:lumMod val="50000"/>
                            </a:schemeClr>
                          </a:solidFill>
                        </a:rPr>
                        <a:t>Komptences</a:t>
                      </a:r>
                      <a:r>
                        <a:rPr lang="lv-LV" sz="2100" cap="none" spc="0" dirty="0">
                          <a:solidFill>
                            <a:schemeClr val="accent2">
                              <a:lumMod val="50000"/>
                            </a:schemeClr>
                          </a:solidFill>
                        </a:rPr>
                        <a:t> darbā ar konkrēto klientu </a:t>
                      </a:r>
                      <a:r>
                        <a:rPr lang="lv-LV" sz="2100" cap="none" spc="0" dirty="0" err="1">
                          <a:solidFill>
                            <a:schemeClr val="accent2">
                              <a:lumMod val="50000"/>
                            </a:schemeClr>
                          </a:solidFill>
                        </a:rPr>
                        <a:t>mērķgrupu</a:t>
                      </a:r>
                      <a:r>
                        <a:rPr lang="lv-LV" sz="2100" cap="none" spc="0" dirty="0">
                          <a:solidFill>
                            <a:schemeClr val="accent2">
                              <a:lumMod val="50000"/>
                            </a:schemeClr>
                          </a:solidFill>
                        </a:rPr>
                        <a:t>. </a:t>
                      </a:r>
                      <a:r>
                        <a:rPr lang="lv-LV" sz="2100" b="1" cap="none" spc="0" dirty="0" err="1">
                          <a:solidFill>
                            <a:schemeClr val="accent2">
                              <a:lumMod val="50000"/>
                            </a:schemeClr>
                          </a:solidFill>
                        </a:rPr>
                        <a:t>Psihosociālās</a:t>
                      </a:r>
                      <a:r>
                        <a:rPr lang="lv-LV" sz="2100" b="1" cap="none" spc="0" dirty="0">
                          <a:solidFill>
                            <a:schemeClr val="accent2">
                              <a:lumMod val="50000"/>
                            </a:schemeClr>
                          </a:solidFill>
                        </a:rPr>
                        <a:t> konsultēšanas prasmes.</a:t>
                      </a:r>
                      <a:endParaRPr lang="lv-LV" sz="2100" cap="none" spc="0" dirty="0">
                        <a:solidFill>
                          <a:schemeClr val="accent2">
                            <a:lumMod val="50000"/>
                          </a:schemeClr>
                        </a:solidFill>
                      </a:endParaRPr>
                    </a:p>
                    <a:p>
                      <a:pPr marL="285750" indent="-285750">
                        <a:buFont typeface="Arial" panose="020B0604020202020204" pitchFamily="34" charset="0"/>
                        <a:buChar char="•"/>
                      </a:pPr>
                      <a:r>
                        <a:rPr lang="lv-LV" sz="2100" cap="none" spc="0" dirty="0">
                          <a:solidFill>
                            <a:schemeClr val="accent2">
                              <a:lumMod val="50000"/>
                            </a:schemeClr>
                          </a:solidFill>
                        </a:rPr>
                        <a:t>Dalība profesionālās organizācijās un profesionālais «</a:t>
                      </a:r>
                      <a:r>
                        <a:rPr lang="lv-LV" sz="2100" cap="none" spc="0" dirty="0" err="1">
                          <a:solidFill>
                            <a:schemeClr val="accent2">
                              <a:lumMod val="50000"/>
                            </a:schemeClr>
                          </a:solidFill>
                        </a:rPr>
                        <a:t>tusiņš</a:t>
                      </a:r>
                      <a:r>
                        <a:rPr lang="lv-LV" sz="2100" cap="none" spc="0" dirty="0">
                          <a:solidFill>
                            <a:schemeClr val="accent2">
                              <a:lumMod val="50000"/>
                            </a:schemeClr>
                          </a:solidFill>
                        </a:rPr>
                        <a:t>»</a:t>
                      </a:r>
                    </a:p>
                    <a:p>
                      <a:pPr marL="285750" indent="-285750">
                        <a:buFont typeface="Arial" panose="020B0604020202020204" pitchFamily="34" charset="0"/>
                        <a:buChar char="•"/>
                      </a:pPr>
                      <a:r>
                        <a:rPr lang="lv-LV" sz="2100" cap="none" spc="0" dirty="0">
                          <a:solidFill>
                            <a:schemeClr val="accent2">
                              <a:lumMod val="50000"/>
                            </a:schemeClr>
                          </a:solidFill>
                        </a:rPr>
                        <a:t>Profesionālā vide un resursi</a:t>
                      </a:r>
                    </a:p>
                    <a:p>
                      <a:pPr marL="285750" indent="-285750">
                        <a:buFont typeface="Arial" panose="020B0604020202020204" pitchFamily="34" charset="0"/>
                        <a:buChar char="•"/>
                      </a:pPr>
                      <a:r>
                        <a:rPr lang="lv-LV" sz="2100" b="1" cap="none" spc="0" dirty="0">
                          <a:solidFill>
                            <a:schemeClr val="accent2">
                              <a:lumMod val="50000"/>
                            </a:schemeClr>
                          </a:solidFill>
                        </a:rPr>
                        <a:t>SOCIĀLĀ DARBA AR GADĪJUMU PAMATMETODES </a:t>
                      </a:r>
                      <a:r>
                        <a:rPr lang="lv-LV" sz="2100" cap="none" spc="0" dirty="0">
                          <a:solidFill>
                            <a:schemeClr val="accent2">
                              <a:lumMod val="50000"/>
                            </a:schemeClr>
                          </a:solidFill>
                        </a:rPr>
                        <a:t>(darbs ar gadījumu, gadījuma vadīšana, </a:t>
                      </a:r>
                      <a:r>
                        <a:rPr lang="lv-LV" sz="2100" cap="none" spc="0" dirty="0" err="1">
                          <a:solidFill>
                            <a:schemeClr val="accent2">
                              <a:lumMod val="50000"/>
                            </a:schemeClr>
                          </a:solidFill>
                        </a:rPr>
                        <a:t>psihosociālais</a:t>
                      </a:r>
                      <a:r>
                        <a:rPr lang="lv-LV" sz="2100" cap="none" spc="0" dirty="0">
                          <a:solidFill>
                            <a:schemeClr val="accent2">
                              <a:lumMod val="50000"/>
                            </a:schemeClr>
                          </a:solidFill>
                        </a:rPr>
                        <a:t> darbs)</a:t>
                      </a:r>
                    </a:p>
                  </a:txBody>
                  <a:tcPr marL="159644" marR="159644" marT="159644" marB="159644"/>
                </a:tc>
                <a:tc>
                  <a:txBody>
                    <a:bodyPr/>
                    <a:lstStyle/>
                    <a:p>
                      <a:pPr marL="285750" indent="-285750">
                        <a:buFont typeface="Arial" panose="020B0604020202020204" pitchFamily="34" charset="0"/>
                        <a:buChar char="•"/>
                      </a:pPr>
                      <a:r>
                        <a:rPr lang="lv-LV" sz="2100" cap="none" spc="0" dirty="0">
                          <a:solidFill>
                            <a:schemeClr val="accent2">
                              <a:lumMod val="50000"/>
                            </a:schemeClr>
                          </a:solidFill>
                        </a:rPr>
                        <a:t>UNIKĀLĀ PERSONĪBA – pieredze, psiholoģiskās īpatnības, resursi, paša problemātiskā pieredze, </a:t>
                      </a:r>
                      <a:r>
                        <a:rPr lang="lv-LV" sz="2100" b="1" cap="none" spc="0" dirty="0">
                          <a:solidFill>
                            <a:schemeClr val="accent2">
                              <a:lumMod val="50000"/>
                            </a:schemeClr>
                          </a:solidFill>
                        </a:rPr>
                        <a:t>SASKARSMES VEIDOŠANAS STILS </a:t>
                      </a:r>
                      <a:r>
                        <a:rPr lang="lv-LV" sz="2100" cap="none" spc="0" dirty="0" err="1">
                          <a:solidFill>
                            <a:schemeClr val="accent2">
                              <a:lumMod val="50000"/>
                            </a:schemeClr>
                          </a:solidFill>
                        </a:rPr>
                        <a:t>u.C.</a:t>
                      </a:r>
                      <a:endParaRPr lang="lv-LV" sz="2100" cap="none" spc="0" dirty="0">
                        <a:solidFill>
                          <a:schemeClr val="accent2">
                            <a:lumMod val="50000"/>
                          </a:schemeClr>
                        </a:solidFill>
                      </a:endParaRPr>
                    </a:p>
                    <a:p>
                      <a:pPr marL="285750" indent="-285750">
                        <a:buFont typeface="Arial" panose="020B0604020202020204" pitchFamily="34" charset="0"/>
                        <a:buChar char="•"/>
                      </a:pPr>
                      <a:r>
                        <a:rPr lang="lv-LV" sz="2100" cap="none" spc="0" dirty="0">
                          <a:solidFill>
                            <a:schemeClr val="accent2">
                              <a:lumMod val="50000"/>
                            </a:schemeClr>
                          </a:solidFill>
                        </a:rPr>
                        <a:t>Motīvi būt sociālā darba profesijā</a:t>
                      </a:r>
                    </a:p>
                    <a:p>
                      <a:pPr marL="285750" indent="-285750">
                        <a:buFont typeface="Arial" panose="020B0604020202020204" pitchFamily="34" charset="0"/>
                        <a:buChar char="•"/>
                      </a:pPr>
                      <a:r>
                        <a:rPr lang="lv-LV" sz="2100" cap="none" spc="0" dirty="0">
                          <a:solidFill>
                            <a:schemeClr val="accent2">
                              <a:lumMod val="50000"/>
                            </a:schemeClr>
                          </a:solidFill>
                        </a:rPr>
                        <a:t>Vērtības, principi un pārliecības </a:t>
                      </a:r>
                    </a:p>
                    <a:p>
                      <a:pPr marL="285750" indent="-285750">
                        <a:buFont typeface="Arial" panose="020B0604020202020204" pitchFamily="34" charset="0"/>
                        <a:buChar char="•"/>
                      </a:pPr>
                      <a:r>
                        <a:rPr lang="lv-LV" sz="2100" cap="none" spc="0" dirty="0">
                          <a:solidFill>
                            <a:schemeClr val="accent2">
                              <a:lumMod val="50000"/>
                            </a:schemeClr>
                          </a:solidFill>
                        </a:rPr>
                        <a:t>Sirdij tuvākās </a:t>
                      </a:r>
                      <a:r>
                        <a:rPr lang="lv-LV" sz="2100" cap="none" spc="0" dirty="0" err="1">
                          <a:solidFill>
                            <a:schemeClr val="accent2">
                              <a:lumMod val="50000"/>
                            </a:schemeClr>
                          </a:solidFill>
                        </a:rPr>
                        <a:t>teorijasun</a:t>
                      </a:r>
                      <a:r>
                        <a:rPr lang="lv-LV" sz="2100" cap="none" spc="0" dirty="0">
                          <a:solidFill>
                            <a:schemeClr val="accent2">
                              <a:lumMod val="50000"/>
                            </a:schemeClr>
                          </a:solidFill>
                        </a:rPr>
                        <a:t> pieejas par dzīvi, sabiedrību, cilvēkiem, sociālajām problēmām un to risinājumiem</a:t>
                      </a:r>
                    </a:p>
                  </a:txBody>
                  <a:tcPr marL="159644" marR="159644" marT="159644" marB="159644"/>
                </a:tc>
                <a:extLst>
                  <a:ext uri="{0D108BD9-81ED-4DB2-BD59-A6C34878D82A}">
                    <a16:rowId xmlns:a16="http://schemas.microsoft.com/office/drawing/2014/main" val="2362463076"/>
                  </a:ext>
                </a:extLst>
              </a:tr>
            </a:tbl>
          </a:graphicData>
        </a:graphic>
      </p:graphicFrame>
    </p:spTree>
    <p:extLst>
      <p:ext uri="{BB962C8B-B14F-4D97-AF65-F5344CB8AC3E}">
        <p14:creationId xmlns:p14="http://schemas.microsoft.com/office/powerpoint/2010/main" val="365424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BB22-8E74-4575-8CBB-EF8D55EF075F}"/>
              </a:ext>
            </a:extLst>
          </p:cNvPr>
          <p:cNvSpPr>
            <a:spLocks noGrp="1"/>
          </p:cNvSpPr>
          <p:nvPr>
            <p:ph type="title"/>
          </p:nvPr>
        </p:nvSpPr>
        <p:spPr>
          <a:xfrm>
            <a:off x="247650" y="-20638"/>
            <a:ext cx="10515600" cy="1325563"/>
          </a:xfrm>
        </p:spPr>
        <p:txBody>
          <a:bodyPr/>
          <a:lstStyle/>
          <a:p>
            <a:pPr algn="ctr"/>
            <a:r>
              <a:rPr lang="lv-LV" b="1" dirty="0">
                <a:solidFill>
                  <a:schemeClr val="accent1">
                    <a:lumMod val="50000"/>
                  </a:schemeClr>
                </a:solidFill>
              </a:rPr>
              <a:t>Sociālā darba ar gadījumu </a:t>
            </a:r>
            <a:r>
              <a:rPr lang="lv-LV" b="1" dirty="0" err="1">
                <a:solidFill>
                  <a:schemeClr val="accent1">
                    <a:lumMod val="50000"/>
                  </a:schemeClr>
                </a:solidFill>
              </a:rPr>
              <a:t>pamatmetodes</a:t>
            </a:r>
            <a:endParaRPr lang="lv-LV" b="1" dirty="0">
              <a:solidFill>
                <a:schemeClr val="accent1">
                  <a:lumMod val="50000"/>
                </a:schemeClr>
              </a:solidFill>
            </a:endParaRPr>
          </a:p>
        </p:txBody>
      </p:sp>
      <p:sp>
        <p:nvSpPr>
          <p:cNvPr id="3" name="Oval 2">
            <a:extLst>
              <a:ext uri="{FF2B5EF4-FFF2-40B4-BE49-F238E27FC236}">
                <a16:creationId xmlns:a16="http://schemas.microsoft.com/office/drawing/2014/main" id="{7EDFC972-AE3A-44C8-BB89-F002C597E999}"/>
              </a:ext>
            </a:extLst>
          </p:cNvPr>
          <p:cNvSpPr/>
          <p:nvPr/>
        </p:nvSpPr>
        <p:spPr>
          <a:xfrm>
            <a:off x="-1219200" y="1028700"/>
            <a:ext cx="6143625" cy="58293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Oval 3">
            <a:extLst>
              <a:ext uri="{FF2B5EF4-FFF2-40B4-BE49-F238E27FC236}">
                <a16:creationId xmlns:a16="http://schemas.microsoft.com/office/drawing/2014/main" id="{E33B6C9E-01A4-40C8-8709-2A2CDECC447A}"/>
              </a:ext>
            </a:extLst>
          </p:cNvPr>
          <p:cNvSpPr/>
          <p:nvPr/>
        </p:nvSpPr>
        <p:spPr>
          <a:xfrm>
            <a:off x="-1066800" y="1562100"/>
            <a:ext cx="5305425" cy="54483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al 4">
            <a:extLst>
              <a:ext uri="{FF2B5EF4-FFF2-40B4-BE49-F238E27FC236}">
                <a16:creationId xmlns:a16="http://schemas.microsoft.com/office/drawing/2014/main" id="{B736D574-18B8-4074-8A37-632E7F62DA64}"/>
              </a:ext>
            </a:extLst>
          </p:cNvPr>
          <p:cNvSpPr/>
          <p:nvPr/>
        </p:nvSpPr>
        <p:spPr>
          <a:xfrm>
            <a:off x="-1615043" y="2098785"/>
            <a:ext cx="5305425" cy="50863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068536D7-0ECC-4815-BA61-C6B442FB039C}"/>
              </a:ext>
            </a:extLst>
          </p:cNvPr>
          <p:cNvSpPr txBox="1"/>
          <p:nvPr/>
        </p:nvSpPr>
        <p:spPr>
          <a:xfrm>
            <a:off x="866775" y="1210183"/>
            <a:ext cx="2571750" cy="369332"/>
          </a:xfrm>
          <a:prstGeom prst="rect">
            <a:avLst/>
          </a:prstGeom>
          <a:noFill/>
        </p:spPr>
        <p:txBody>
          <a:bodyPr wrap="square" rtlCol="0">
            <a:spAutoFit/>
          </a:bodyPr>
          <a:lstStyle/>
          <a:p>
            <a:r>
              <a:rPr lang="lv-LV" i="1" dirty="0">
                <a:solidFill>
                  <a:schemeClr val="accent1">
                    <a:lumMod val="50000"/>
                  </a:schemeClr>
                </a:solidFill>
              </a:rPr>
              <a:t>SD MAKRO LĪMENIS</a:t>
            </a:r>
          </a:p>
        </p:txBody>
      </p:sp>
      <p:sp>
        <p:nvSpPr>
          <p:cNvPr id="7" name="TextBox 6">
            <a:extLst>
              <a:ext uri="{FF2B5EF4-FFF2-40B4-BE49-F238E27FC236}">
                <a16:creationId xmlns:a16="http://schemas.microsoft.com/office/drawing/2014/main" id="{AF561E40-4741-4AE5-9477-B65A5311822B}"/>
              </a:ext>
            </a:extLst>
          </p:cNvPr>
          <p:cNvSpPr txBox="1"/>
          <p:nvPr/>
        </p:nvSpPr>
        <p:spPr>
          <a:xfrm>
            <a:off x="847725" y="1702742"/>
            <a:ext cx="2990850" cy="369332"/>
          </a:xfrm>
          <a:prstGeom prst="rect">
            <a:avLst/>
          </a:prstGeom>
          <a:noFill/>
        </p:spPr>
        <p:txBody>
          <a:bodyPr wrap="square" rtlCol="0">
            <a:spAutoFit/>
          </a:bodyPr>
          <a:lstStyle/>
          <a:p>
            <a:r>
              <a:rPr lang="lv-LV" i="1" dirty="0">
                <a:solidFill>
                  <a:schemeClr val="accent1">
                    <a:lumMod val="50000"/>
                  </a:schemeClr>
                </a:solidFill>
              </a:rPr>
              <a:t>SD MEZO LĪMENIS</a:t>
            </a:r>
          </a:p>
        </p:txBody>
      </p:sp>
      <p:sp>
        <p:nvSpPr>
          <p:cNvPr id="8" name="TextBox 7">
            <a:extLst>
              <a:ext uri="{FF2B5EF4-FFF2-40B4-BE49-F238E27FC236}">
                <a16:creationId xmlns:a16="http://schemas.microsoft.com/office/drawing/2014/main" id="{D5A57D69-66F3-4086-A18F-63E5524C8B4E}"/>
              </a:ext>
            </a:extLst>
          </p:cNvPr>
          <p:cNvSpPr txBox="1"/>
          <p:nvPr/>
        </p:nvSpPr>
        <p:spPr>
          <a:xfrm>
            <a:off x="657225" y="2555061"/>
            <a:ext cx="3371850" cy="400110"/>
          </a:xfrm>
          <a:prstGeom prst="rect">
            <a:avLst/>
          </a:prstGeom>
          <a:noFill/>
        </p:spPr>
        <p:txBody>
          <a:bodyPr wrap="square" rtlCol="0">
            <a:spAutoFit/>
          </a:bodyPr>
          <a:lstStyle/>
          <a:p>
            <a:r>
              <a:rPr lang="lv-LV" sz="2000" i="1" dirty="0">
                <a:solidFill>
                  <a:schemeClr val="accent1">
                    <a:lumMod val="50000"/>
                  </a:schemeClr>
                </a:solidFill>
              </a:rPr>
              <a:t>SD MIKRO LĪMENIS</a:t>
            </a:r>
          </a:p>
        </p:txBody>
      </p:sp>
      <p:sp>
        <p:nvSpPr>
          <p:cNvPr id="9" name="TextBox 8">
            <a:extLst>
              <a:ext uri="{FF2B5EF4-FFF2-40B4-BE49-F238E27FC236}">
                <a16:creationId xmlns:a16="http://schemas.microsoft.com/office/drawing/2014/main" id="{95F7CF32-B04B-428B-977C-A717E33FDD6A}"/>
              </a:ext>
            </a:extLst>
          </p:cNvPr>
          <p:cNvSpPr txBox="1"/>
          <p:nvPr/>
        </p:nvSpPr>
        <p:spPr>
          <a:xfrm>
            <a:off x="-123825" y="3324225"/>
            <a:ext cx="3448051" cy="1200329"/>
          </a:xfrm>
          <a:prstGeom prst="rect">
            <a:avLst/>
          </a:prstGeom>
          <a:noFill/>
        </p:spPr>
        <p:txBody>
          <a:bodyPr wrap="square" rtlCol="0">
            <a:spAutoFit/>
          </a:bodyPr>
          <a:lstStyle/>
          <a:p>
            <a:r>
              <a:rPr lang="lv-LV" b="1" dirty="0">
                <a:solidFill>
                  <a:schemeClr val="accent1">
                    <a:lumMod val="50000"/>
                  </a:schemeClr>
                </a:solidFill>
              </a:rPr>
              <a:t>DIVAS SD FORMAS MIKROLĪMENĪ:</a:t>
            </a:r>
          </a:p>
          <a:p>
            <a:endParaRPr lang="lv-LV" dirty="0"/>
          </a:p>
          <a:p>
            <a:pPr marL="342900" indent="-342900">
              <a:buAutoNum type="arabicPeriod"/>
            </a:pPr>
            <a:r>
              <a:rPr lang="lv-LV" dirty="0">
                <a:solidFill>
                  <a:schemeClr val="accent1">
                    <a:lumMod val="50000"/>
                  </a:schemeClr>
                </a:solidFill>
              </a:rPr>
              <a:t>Sociālais darbs ar gadījumu.</a:t>
            </a:r>
          </a:p>
          <a:p>
            <a:pPr marL="342900" indent="-342900">
              <a:buAutoNum type="arabicPeriod"/>
            </a:pPr>
            <a:r>
              <a:rPr lang="lv-LV" dirty="0">
                <a:solidFill>
                  <a:schemeClr val="accent1">
                    <a:lumMod val="50000"/>
                  </a:schemeClr>
                </a:solidFill>
              </a:rPr>
              <a:t>Sociālais darbs ar grupu.</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BB34C11B-5071-43D8-9617-7E186396F3BE}"/>
                  </a:ext>
                </a:extLst>
              </p14:cNvPr>
              <p14:cNvContentPartPr/>
              <p14:nvPr/>
            </p14:nvContentPartPr>
            <p14:xfrm>
              <a:off x="343665" y="4031070"/>
              <a:ext cx="1684080" cy="87480"/>
            </p14:xfrm>
          </p:contentPart>
        </mc:Choice>
        <mc:Fallback xmlns="">
          <p:pic>
            <p:nvPicPr>
              <p:cNvPr id="14" name="Ink 13">
                <a:extLst>
                  <a:ext uri="{FF2B5EF4-FFF2-40B4-BE49-F238E27FC236}">
                    <a16:creationId xmlns:a16="http://schemas.microsoft.com/office/drawing/2014/main" id="{BB34C11B-5071-43D8-9617-7E186396F3BE}"/>
                  </a:ext>
                </a:extLst>
              </p:cNvPr>
              <p:cNvPicPr/>
              <p:nvPr/>
            </p:nvPicPr>
            <p:blipFill>
              <a:blip r:embed="rId3"/>
              <a:stretch>
                <a:fillRect/>
              </a:stretch>
            </p:blipFill>
            <p:spPr>
              <a:xfrm>
                <a:off x="290025" y="3923430"/>
                <a:ext cx="1791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97A64517-D4A2-435E-AE9F-C0B00E431D94}"/>
                  </a:ext>
                </a:extLst>
              </p14:cNvPr>
              <p14:cNvContentPartPr/>
              <p14:nvPr/>
            </p14:nvContentPartPr>
            <p14:xfrm>
              <a:off x="1717110" y="4093890"/>
              <a:ext cx="1056960" cy="49320"/>
            </p14:xfrm>
          </p:contentPart>
        </mc:Choice>
        <mc:Fallback xmlns="">
          <p:pic>
            <p:nvPicPr>
              <p:cNvPr id="15" name="Ink 14">
                <a:extLst>
                  <a:ext uri="{FF2B5EF4-FFF2-40B4-BE49-F238E27FC236}">
                    <a16:creationId xmlns:a16="http://schemas.microsoft.com/office/drawing/2014/main" id="{97A64517-D4A2-435E-AE9F-C0B00E431D94}"/>
                  </a:ext>
                </a:extLst>
              </p:cNvPr>
              <p:cNvPicPr/>
              <p:nvPr/>
            </p:nvPicPr>
            <p:blipFill>
              <a:blip r:embed="rId5"/>
              <a:stretch>
                <a:fillRect/>
              </a:stretch>
            </p:blipFill>
            <p:spPr>
              <a:xfrm>
                <a:off x="1663470" y="3986250"/>
                <a:ext cx="1164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5E5E3E0C-6269-4AB9-9082-42C8BF7C1386}"/>
                  </a:ext>
                </a:extLst>
              </p14:cNvPr>
              <p14:cNvContentPartPr/>
              <p14:nvPr/>
            </p14:nvContentPartPr>
            <p14:xfrm>
              <a:off x="2317035" y="2599905"/>
              <a:ext cx="3043080" cy="1721520"/>
            </p14:xfrm>
          </p:contentPart>
        </mc:Choice>
        <mc:Fallback xmlns="">
          <p:pic>
            <p:nvPicPr>
              <p:cNvPr id="16" name="Ink 15">
                <a:extLst>
                  <a:ext uri="{FF2B5EF4-FFF2-40B4-BE49-F238E27FC236}">
                    <a16:creationId xmlns:a16="http://schemas.microsoft.com/office/drawing/2014/main" id="{5E5E3E0C-6269-4AB9-9082-42C8BF7C1386}"/>
                  </a:ext>
                </a:extLst>
              </p:cNvPr>
              <p:cNvPicPr/>
              <p:nvPr/>
            </p:nvPicPr>
            <p:blipFill>
              <a:blip r:embed="rId7"/>
              <a:stretch>
                <a:fillRect/>
              </a:stretch>
            </p:blipFill>
            <p:spPr>
              <a:xfrm>
                <a:off x="2263035" y="2491905"/>
                <a:ext cx="3150720" cy="193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255644BB-9777-4258-B258-D2F45C8BEE42}"/>
                  </a:ext>
                </a:extLst>
              </p14:cNvPr>
              <p14:cNvContentPartPr/>
              <p14:nvPr/>
            </p14:nvContentPartPr>
            <p14:xfrm>
              <a:off x="4922805" y="2293762"/>
              <a:ext cx="689040" cy="824760"/>
            </p14:xfrm>
          </p:contentPart>
        </mc:Choice>
        <mc:Fallback xmlns="">
          <p:pic>
            <p:nvPicPr>
              <p:cNvPr id="17" name="Ink 16">
                <a:extLst>
                  <a:ext uri="{FF2B5EF4-FFF2-40B4-BE49-F238E27FC236}">
                    <a16:creationId xmlns:a16="http://schemas.microsoft.com/office/drawing/2014/main" id="{255644BB-9777-4258-B258-D2F45C8BEE42}"/>
                  </a:ext>
                </a:extLst>
              </p:cNvPr>
              <p:cNvPicPr/>
              <p:nvPr/>
            </p:nvPicPr>
            <p:blipFill>
              <a:blip r:embed="rId9"/>
              <a:stretch>
                <a:fillRect/>
              </a:stretch>
            </p:blipFill>
            <p:spPr>
              <a:xfrm>
                <a:off x="4868805" y="2185762"/>
                <a:ext cx="796680" cy="1040400"/>
              </a:xfrm>
              <a:prstGeom prst="rect">
                <a:avLst/>
              </a:prstGeom>
            </p:spPr>
          </p:pic>
        </mc:Fallback>
      </mc:AlternateContent>
      <p:sp>
        <p:nvSpPr>
          <p:cNvPr id="18" name="TextBox 17">
            <a:extLst>
              <a:ext uri="{FF2B5EF4-FFF2-40B4-BE49-F238E27FC236}">
                <a16:creationId xmlns:a16="http://schemas.microsoft.com/office/drawing/2014/main" id="{B0B0FA76-5A64-4570-9E18-85D059E81808}"/>
              </a:ext>
            </a:extLst>
          </p:cNvPr>
          <p:cNvSpPr txBox="1"/>
          <p:nvPr/>
        </p:nvSpPr>
        <p:spPr>
          <a:xfrm>
            <a:off x="5772150" y="1123900"/>
            <a:ext cx="5429250" cy="2862322"/>
          </a:xfrm>
          <a:prstGeom prst="rect">
            <a:avLst/>
          </a:prstGeom>
          <a:noFill/>
          <a:ln>
            <a:solidFill>
              <a:schemeClr val="accent1">
                <a:lumMod val="50000"/>
              </a:schemeClr>
            </a:solidFill>
          </a:ln>
        </p:spPr>
        <p:txBody>
          <a:bodyPr wrap="square" rtlCol="0">
            <a:spAutoFit/>
          </a:bodyPr>
          <a:lstStyle/>
          <a:p>
            <a:r>
              <a:rPr lang="lv-LV" b="1" dirty="0">
                <a:solidFill>
                  <a:schemeClr val="accent1">
                    <a:lumMod val="50000"/>
                  </a:schemeClr>
                </a:solidFill>
              </a:rPr>
              <a:t>Sociālā darba ar gadījumu </a:t>
            </a:r>
            <a:r>
              <a:rPr lang="lv-LV" b="1" dirty="0" err="1">
                <a:solidFill>
                  <a:schemeClr val="accent1">
                    <a:lumMod val="50000"/>
                  </a:schemeClr>
                </a:solidFill>
              </a:rPr>
              <a:t>pamatmetodes</a:t>
            </a:r>
            <a:r>
              <a:rPr lang="lv-LV" b="1" dirty="0">
                <a:solidFill>
                  <a:schemeClr val="accent1">
                    <a:lumMod val="50000"/>
                  </a:schemeClr>
                </a:solidFill>
              </a:rPr>
              <a:t>:</a:t>
            </a:r>
          </a:p>
          <a:p>
            <a:endParaRPr lang="lv-LV" dirty="0">
              <a:solidFill>
                <a:schemeClr val="accent1">
                  <a:lumMod val="50000"/>
                </a:schemeClr>
              </a:solidFill>
            </a:endParaRPr>
          </a:p>
          <a:p>
            <a:r>
              <a:rPr lang="lv-LV" dirty="0">
                <a:solidFill>
                  <a:schemeClr val="accent1">
                    <a:lumMod val="50000"/>
                  </a:schemeClr>
                </a:solidFill>
              </a:rPr>
              <a:t>1. </a:t>
            </a:r>
            <a:r>
              <a:rPr lang="lv-LV" b="1" dirty="0">
                <a:solidFill>
                  <a:schemeClr val="accent1">
                    <a:lumMod val="50000"/>
                  </a:schemeClr>
                </a:solidFill>
              </a:rPr>
              <a:t>DARBS AR GADĪJUMU </a:t>
            </a:r>
            <a:r>
              <a:rPr lang="lv-LV" dirty="0">
                <a:solidFill>
                  <a:schemeClr val="accent1">
                    <a:lumMod val="50000"/>
                  </a:schemeClr>
                </a:solidFill>
              </a:rPr>
              <a:t>(Vispārīgā sociālā darba prakse –</a:t>
            </a:r>
            <a:r>
              <a:rPr lang="lv-LV" i="1" dirty="0" err="1">
                <a:solidFill>
                  <a:schemeClr val="accent1">
                    <a:lumMod val="50000"/>
                  </a:schemeClr>
                </a:solidFill>
              </a:rPr>
              <a:t>generalist</a:t>
            </a:r>
            <a:r>
              <a:rPr lang="lv-LV" i="1" dirty="0">
                <a:solidFill>
                  <a:schemeClr val="accent1">
                    <a:lumMod val="50000"/>
                  </a:schemeClr>
                </a:solidFill>
              </a:rPr>
              <a:t> </a:t>
            </a:r>
            <a:r>
              <a:rPr lang="lv-LV" i="1" dirty="0" err="1">
                <a:solidFill>
                  <a:schemeClr val="accent1">
                    <a:lumMod val="50000"/>
                  </a:schemeClr>
                </a:solidFill>
              </a:rPr>
              <a:t>social</a:t>
            </a:r>
            <a:r>
              <a:rPr lang="lv-LV" i="1" dirty="0">
                <a:solidFill>
                  <a:schemeClr val="accent1">
                    <a:lumMod val="50000"/>
                  </a:schemeClr>
                </a:solidFill>
              </a:rPr>
              <a:t> </a:t>
            </a:r>
            <a:r>
              <a:rPr lang="lv-LV" i="1" dirty="0" err="1">
                <a:solidFill>
                  <a:schemeClr val="accent1">
                    <a:lumMod val="50000"/>
                  </a:schemeClr>
                </a:solidFill>
              </a:rPr>
              <a:t>work</a:t>
            </a:r>
            <a:r>
              <a:rPr lang="lv-LV" i="1" dirty="0">
                <a:solidFill>
                  <a:schemeClr val="accent1">
                    <a:lumMod val="50000"/>
                  </a:schemeClr>
                </a:solidFill>
              </a:rPr>
              <a:t> </a:t>
            </a:r>
            <a:r>
              <a:rPr lang="lv-LV" i="1" dirty="0" err="1">
                <a:solidFill>
                  <a:schemeClr val="accent1">
                    <a:lumMod val="50000"/>
                  </a:schemeClr>
                </a:solidFill>
              </a:rPr>
              <a:t>practice</a:t>
            </a:r>
            <a:r>
              <a:rPr lang="lv-LV" i="1" dirty="0">
                <a:solidFill>
                  <a:schemeClr val="accent1">
                    <a:lumMod val="50000"/>
                  </a:schemeClr>
                </a:solidFill>
              </a:rPr>
              <a:t>, </a:t>
            </a:r>
            <a:r>
              <a:rPr lang="lv-LV" i="1" dirty="0" err="1">
                <a:solidFill>
                  <a:schemeClr val="accent1">
                    <a:lumMod val="50000"/>
                  </a:schemeClr>
                </a:solidFill>
              </a:rPr>
              <a:t>case</a:t>
            </a:r>
            <a:r>
              <a:rPr lang="lv-LV" i="1" dirty="0">
                <a:solidFill>
                  <a:schemeClr val="accent1">
                    <a:lumMod val="50000"/>
                  </a:schemeClr>
                </a:solidFill>
              </a:rPr>
              <a:t> </a:t>
            </a:r>
            <a:r>
              <a:rPr lang="lv-LV" i="1" dirty="0" err="1">
                <a:solidFill>
                  <a:schemeClr val="accent1">
                    <a:lumMod val="50000"/>
                  </a:schemeClr>
                </a:solidFill>
              </a:rPr>
              <a:t>work</a:t>
            </a:r>
            <a:r>
              <a:rPr lang="lv-LV" i="1" dirty="0">
                <a:solidFill>
                  <a:schemeClr val="accent1">
                    <a:lumMod val="50000"/>
                  </a:schemeClr>
                </a:solidFill>
              </a:rPr>
              <a:t>)</a:t>
            </a:r>
            <a:r>
              <a:rPr lang="lv-LV" dirty="0">
                <a:solidFill>
                  <a:schemeClr val="accent1">
                    <a:lumMod val="50000"/>
                  </a:schemeClr>
                </a:solidFill>
              </a:rPr>
              <a:t>; Vispārīgās </a:t>
            </a:r>
            <a:r>
              <a:rPr lang="lv-LV" dirty="0" err="1">
                <a:solidFill>
                  <a:schemeClr val="accent1">
                    <a:lumMod val="50000"/>
                  </a:schemeClr>
                </a:solidFill>
              </a:rPr>
              <a:t>psihosociālās</a:t>
            </a:r>
            <a:r>
              <a:rPr lang="lv-LV" dirty="0">
                <a:solidFill>
                  <a:schemeClr val="accent1">
                    <a:lumMod val="50000"/>
                  </a:schemeClr>
                </a:solidFill>
              </a:rPr>
              <a:t> konsultēšanas prasmes.</a:t>
            </a:r>
          </a:p>
          <a:p>
            <a:r>
              <a:rPr lang="lv-LV" dirty="0">
                <a:solidFill>
                  <a:schemeClr val="accent1">
                    <a:lumMod val="50000"/>
                  </a:schemeClr>
                </a:solidFill>
              </a:rPr>
              <a:t>2. </a:t>
            </a:r>
            <a:r>
              <a:rPr lang="lv-LV" b="1" dirty="0">
                <a:solidFill>
                  <a:schemeClr val="accent1">
                    <a:lumMod val="50000"/>
                  </a:schemeClr>
                </a:solidFill>
              </a:rPr>
              <a:t>GADĪJUMA VADĪŠANA. </a:t>
            </a:r>
            <a:r>
              <a:rPr lang="lv-LV" dirty="0">
                <a:solidFill>
                  <a:schemeClr val="accent1">
                    <a:lumMod val="50000"/>
                  </a:schemeClr>
                </a:solidFill>
              </a:rPr>
              <a:t>(</a:t>
            </a:r>
            <a:r>
              <a:rPr lang="lv-LV" i="1" dirty="0" err="1">
                <a:solidFill>
                  <a:schemeClr val="accent1">
                    <a:lumMod val="50000"/>
                  </a:schemeClr>
                </a:solidFill>
              </a:rPr>
              <a:t>Case</a:t>
            </a:r>
            <a:r>
              <a:rPr lang="lv-LV" i="1" dirty="0">
                <a:solidFill>
                  <a:schemeClr val="accent1">
                    <a:lumMod val="50000"/>
                  </a:schemeClr>
                </a:solidFill>
              </a:rPr>
              <a:t> </a:t>
            </a:r>
            <a:r>
              <a:rPr lang="lv-LV" i="1" dirty="0" err="1">
                <a:solidFill>
                  <a:schemeClr val="accent1">
                    <a:lumMod val="50000"/>
                  </a:schemeClr>
                </a:solidFill>
              </a:rPr>
              <a:t>managment</a:t>
            </a:r>
            <a:r>
              <a:rPr lang="lv-LV" i="1" dirty="0">
                <a:solidFill>
                  <a:schemeClr val="accent1">
                    <a:lumMod val="50000"/>
                  </a:schemeClr>
                </a:solidFill>
              </a:rPr>
              <a:t>). Specifiskās </a:t>
            </a:r>
            <a:r>
              <a:rPr lang="lv-LV" i="1" dirty="0" err="1">
                <a:solidFill>
                  <a:schemeClr val="accent1">
                    <a:lumMod val="50000"/>
                  </a:schemeClr>
                </a:solidFill>
              </a:rPr>
              <a:t>psihosociālās</a:t>
            </a:r>
            <a:r>
              <a:rPr lang="lv-LV" i="1" dirty="0">
                <a:solidFill>
                  <a:schemeClr val="accent1">
                    <a:lumMod val="50000"/>
                  </a:schemeClr>
                </a:solidFill>
              </a:rPr>
              <a:t> konsultēšanas prasmes.</a:t>
            </a:r>
          </a:p>
          <a:p>
            <a:r>
              <a:rPr lang="lv-LV" dirty="0">
                <a:solidFill>
                  <a:schemeClr val="accent1">
                    <a:lumMod val="50000"/>
                  </a:schemeClr>
                </a:solidFill>
              </a:rPr>
              <a:t>3. </a:t>
            </a:r>
            <a:r>
              <a:rPr lang="lv-LV" b="1" dirty="0">
                <a:solidFill>
                  <a:schemeClr val="accent1">
                    <a:lumMod val="50000"/>
                  </a:schemeClr>
                </a:solidFill>
              </a:rPr>
              <a:t>PSIHOSOCIĀLAIS DARBS </a:t>
            </a:r>
            <a:r>
              <a:rPr lang="lv-LV" dirty="0">
                <a:solidFill>
                  <a:schemeClr val="accent1">
                    <a:lumMod val="50000"/>
                  </a:schemeClr>
                </a:solidFill>
              </a:rPr>
              <a:t>(</a:t>
            </a:r>
            <a:r>
              <a:rPr lang="lv-LV" i="1" dirty="0" err="1">
                <a:solidFill>
                  <a:schemeClr val="accent1">
                    <a:lumMod val="50000"/>
                  </a:schemeClr>
                </a:solidFill>
              </a:rPr>
              <a:t>clinical</a:t>
            </a:r>
            <a:r>
              <a:rPr lang="lv-LV" i="1" dirty="0">
                <a:solidFill>
                  <a:schemeClr val="accent1">
                    <a:lumMod val="50000"/>
                  </a:schemeClr>
                </a:solidFill>
              </a:rPr>
              <a:t> </a:t>
            </a:r>
            <a:r>
              <a:rPr lang="lv-LV" i="1" dirty="0" err="1">
                <a:solidFill>
                  <a:schemeClr val="accent1">
                    <a:lumMod val="50000"/>
                  </a:schemeClr>
                </a:solidFill>
              </a:rPr>
              <a:t>social</a:t>
            </a:r>
            <a:r>
              <a:rPr lang="lv-LV" i="1" dirty="0">
                <a:solidFill>
                  <a:schemeClr val="accent1">
                    <a:lumMod val="50000"/>
                  </a:schemeClr>
                </a:solidFill>
              </a:rPr>
              <a:t> </a:t>
            </a:r>
            <a:r>
              <a:rPr lang="lv-LV" i="1" dirty="0" err="1">
                <a:solidFill>
                  <a:schemeClr val="accent1">
                    <a:lumMod val="50000"/>
                  </a:schemeClr>
                </a:solidFill>
              </a:rPr>
              <a:t>work</a:t>
            </a:r>
            <a:r>
              <a:rPr lang="lv-LV" i="1" dirty="0">
                <a:solidFill>
                  <a:schemeClr val="accent1">
                    <a:lumMod val="50000"/>
                  </a:schemeClr>
                </a:solidFill>
              </a:rPr>
              <a:t>, </a:t>
            </a:r>
            <a:r>
              <a:rPr lang="lv-LV" i="1" dirty="0" err="1">
                <a:solidFill>
                  <a:schemeClr val="accent1">
                    <a:lumMod val="50000"/>
                  </a:schemeClr>
                </a:solidFill>
              </a:rPr>
              <a:t>psychososcial</a:t>
            </a:r>
            <a:r>
              <a:rPr lang="lv-LV" i="1" dirty="0">
                <a:solidFill>
                  <a:schemeClr val="accent1">
                    <a:lumMod val="50000"/>
                  </a:schemeClr>
                </a:solidFill>
              </a:rPr>
              <a:t> </a:t>
            </a:r>
            <a:r>
              <a:rPr lang="lv-LV" i="1" dirty="0" err="1">
                <a:solidFill>
                  <a:schemeClr val="accent1">
                    <a:lumMod val="50000"/>
                  </a:schemeClr>
                </a:solidFill>
              </a:rPr>
              <a:t>work</a:t>
            </a:r>
            <a:r>
              <a:rPr lang="lv-LV" i="1" dirty="0">
                <a:solidFill>
                  <a:schemeClr val="accent1">
                    <a:lumMod val="50000"/>
                  </a:schemeClr>
                </a:solidFill>
              </a:rPr>
              <a:t>, </a:t>
            </a:r>
            <a:r>
              <a:rPr lang="lv-LV" i="1" dirty="0" err="1">
                <a:solidFill>
                  <a:schemeClr val="accent1">
                    <a:lumMod val="50000"/>
                  </a:schemeClr>
                </a:solidFill>
              </a:rPr>
              <a:t>social</a:t>
            </a:r>
            <a:r>
              <a:rPr lang="lv-LV" i="1" dirty="0">
                <a:solidFill>
                  <a:schemeClr val="accent1">
                    <a:lumMod val="50000"/>
                  </a:schemeClr>
                </a:solidFill>
              </a:rPr>
              <a:t> </a:t>
            </a:r>
            <a:r>
              <a:rPr lang="lv-LV" i="1" dirty="0" err="1">
                <a:solidFill>
                  <a:schemeClr val="accent1">
                    <a:lumMod val="50000"/>
                  </a:schemeClr>
                </a:solidFill>
              </a:rPr>
              <a:t>treatment</a:t>
            </a:r>
            <a:r>
              <a:rPr lang="lv-LV" i="1" dirty="0">
                <a:solidFill>
                  <a:schemeClr val="accent1">
                    <a:lumMod val="50000"/>
                  </a:schemeClr>
                </a:solidFill>
              </a:rPr>
              <a:t>). </a:t>
            </a:r>
            <a:r>
              <a:rPr lang="lv-LV" i="1" dirty="0" err="1">
                <a:solidFill>
                  <a:schemeClr val="accent1">
                    <a:lumMod val="50000"/>
                  </a:schemeClr>
                </a:solidFill>
              </a:rPr>
              <a:t>Psihosociālā</a:t>
            </a:r>
            <a:r>
              <a:rPr lang="lv-LV" i="1" dirty="0">
                <a:solidFill>
                  <a:schemeClr val="accent1">
                    <a:lumMod val="50000"/>
                  </a:schemeClr>
                </a:solidFill>
              </a:rPr>
              <a:t> konsultēšana kā galvenā </a:t>
            </a:r>
            <a:r>
              <a:rPr lang="lv-LV" i="1" dirty="0" err="1">
                <a:solidFill>
                  <a:schemeClr val="accent1">
                    <a:lumMod val="50000"/>
                  </a:schemeClr>
                </a:solidFill>
              </a:rPr>
              <a:t>sd</a:t>
            </a:r>
            <a:r>
              <a:rPr lang="lv-LV" i="1" dirty="0">
                <a:solidFill>
                  <a:schemeClr val="accent1">
                    <a:lumMod val="50000"/>
                  </a:schemeClr>
                </a:solidFill>
              </a:rPr>
              <a:t> funkcija.</a:t>
            </a:r>
            <a:endParaRPr lang="lv-LV" dirty="0">
              <a:solidFill>
                <a:schemeClr val="accent1">
                  <a:lumMod val="50000"/>
                </a:schemeClr>
              </a:solidFill>
            </a:endParaRPr>
          </a:p>
        </p:txBody>
      </p:sp>
      <p:sp>
        <p:nvSpPr>
          <p:cNvPr id="19" name="TextBox 18">
            <a:extLst>
              <a:ext uri="{FF2B5EF4-FFF2-40B4-BE49-F238E27FC236}">
                <a16:creationId xmlns:a16="http://schemas.microsoft.com/office/drawing/2014/main" id="{A985FC76-8558-4083-BCF3-29BB860A19F5}"/>
              </a:ext>
            </a:extLst>
          </p:cNvPr>
          <p:cNvSpPr txBox="1"/>
          <p:nvPr/>
        </p:nvSpPr>
        <p:spPr>
          <a:xfrm>
            <a:off x="247650" y="4706871"/>
            <a:ext cx="3009900" cy="1754326"/>
          </a:xfrm>
          <a:prstGeom prst="rect">
            <a:avLst/>
          </a:prstGeom>
          <a:noFill/>
        </p:spPr>
        <p:txBody>
          <a:bodyPr wrap="square" rtlCol="0">
            <a:spAutoFit/>
          </a:bodyPr>
          <a:lstStyle/>
          <a:p>
            <a:r>
              <a:rPr lang="lv-LV" b="1" dirty="0">
                <a:solidFill>
                  <a:schemeClr val="accent1">
                    <a:lumMod val="50000"/>
                  </a:schemeClr>
                </a:solidFill>
              </a:rPr>
              <a:t>2 SD MIKROLĪMENĪ DARBS VAR BŪT:</a:t>
            </a:r>
          </a:p>
          <a:p>
            <a:endParaRPr lang="lv-LV" dirty="0"/>
          </a:p>
          <a:p>
            <a:pPr marL="342900" indent="-342900">
              <a:buAutoNum type="arabicPeriod"/>
            </a:pPr>
            <a:r>
              <a:rPr lang="lv-LV" dirty="0">
                <a:solidFill>
                  <a:schemeClr val="accent1">
                    <a:lumMod val="50000"/>
                  </a:schemeClr>
                </a:solidFill>
              </a:rPr>
              <a:t>Vērsts uz bērnu;</a:t>
            </a:r>
          </a:p>
          <a:p>
            <a:pPr marL="342900" indent="-342900">
              <a:buAutoNum type="arabicPeriod"/>
            </a:pPr>
            <a:r>
              <a:rPr lang="lv-LV" dirty="0">
                <a:solidFill>
                  <a:schemeClr val="accent1">
                    <a:lumMod val="50000"/>
                  </a:schemeClr>
                </a:solidFill>
              </a:rPr>
              <a:t>Vērsts uz ģimeni;</a:t>
            </a:r>
          </a:p>
          <a:p>
            <a:pPr marL="342900" indent="-342900">
              <a:buAutoNum type="arabicPeriod"/>
            </a:pPr>
            <a:r>
              <a:rPr lang="lv-LV" dirty="0">
                <a:solidFill>
                  <a:schemeClr val="accent1">
                    <a:lumMod val="50000"/>
                  </a:schemeClr>
                </a:solidFill>
              </a:rPr>
              <a:t>Vērsts uz pieaugušo.</a:t>
            </a:r>
          </a:p>
        </p:txBody>
      </p:sp>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34AB1717-5630-4608-90B6-D955CF412D76}"/>
                  </a:ext>
                </a:extLst>
              </p14:cNvPr>
              <p14:cNvContentPartPr/>
              <p14:nvPr/>
            </p14:nvContentPartPr>
            <p14:xfrm>
              <a:off x="343665" y="4676610"/>
              <a:ext cx="2592720" cy="706320"/>
            </p14:xfrm>
          </p:contentPart>
        </mc:Choice>
        <mc:Fallback xmlns="">
          <p:pic>
            <p:nvPicPr>
              <p:cNvPr id="20" name="Ink 19">
                <a:extLst>
                  <a:ext uri="{FF2B5EF4-FFF2-40B4-BE49-F238E27FC236}">
                    <a16:creationId xmlns:a16="http://schemas.microsoft.com/office/drawing/2014/main" id="{34AB1717-5630-4608-90B6-D955CF412D76}"/>
                  </a:ext>
                </a:extLst>
              </p:cNvPr>
              <p:cNvPicPr/>
              <p:nvPr/>
            </p:nvPicPr>
            <p:blipFill>
              <a:blip r:embed="rId11"/>
              <a:stretch>
                <a:fillRect/>
              </a:stretch>
            </p:blipFill>
            <p:spPr>
              <a:xfrm>
                <a:off x="289665" y="4568610"/>
                <a:ext cx="27003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C5A25798-E9CB-4FB1-991B-CAFC32037AC5}"/>
                  </a:ext>
                </a:extLst>
              </p14:cNvPr>
              <p14:cNvContentPartPr/>
              <p14:nvPr/>
            </p14:nvContentPartPr>
            <p14:xfrm>
              <a:off x="2266350" y="4207440"/>
              <a:ext cx="3224520" cy="869040"/>
            </p14:xfrm>
          </p:contentPart>
        </mc:Choice>
        <mc:Fallback xmlns="">
          <p:pic>
            <p:nvPicPr>
              <p:cNvPr id="21" name="Ink 20">
                <a:extLst>
                  <a:ext uri="{FF2B5EF4-FFF2-40B4-BE49-F238E27FC236}">
                    <a16:creationId xmlns:a16="http://schemas.microsoft.com/office/drawing/2014/main" id="{C5A25798-E9CB-4FB1-991B-CAFC32037AC5}"/>
                  </a:ext>
                </a:extLst>
              </p:cNvPr>
              <p:cNvPicPr/>
              <p:nvPr/>
            </p:nvPicPr>
            <p:blipFill>
              <a:blip r:embed="rId13"/>
              <a:stretch>
                <a:fillRect/>
              </a:stretch>
            </p:blipFill>
            <p:spPr>
              <a:xfrm>
                <a:off x="2212710" y="4099800"/>
                <a:ext cx="3332160" cy="108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8B3994EF-E464-4835-A38A-103D6DE4957C}"/>
                  </a:ext>
                </a:extLst>
              </p14:cNvPr>
              <p14:cNvContentPartPr/>
              <p14:nvPr/>
            </p14:nvContentPartPr>
            <p14:xfrm>
              <a:off x="4946910" y="4552320"/>
              <a:ext cx="472680" cy="615600"/>
            </p14:xfrm>
          </p:contentPart>
        </mc:Choice>
        <mc:Fallback xmlns="">
          <p:pic>
            <p:nvPicPr>
              <p:cNvPr id="22" name="Ink 21">
                <a:extLst>
                  <a:ext uri="{FF2B5EF4-FFF2-40B4-BE49-F238E27FC236}">
                    <a16:creationId xmlns:a16="http://schemas.microsoft.com/office/drawing/2014/main" id="{8B3994EF-E464-4835-A38A-103D6DE4957C}"/>
                  </a:ext>
                </a:extLst>
              </p:cNvPr>
              <p:cNvPicPr/>
              <p:nvPr/>
            </p:nvPicPr>
            <p:blipFill>
              <a:blip r:embed="rId15"/>
              <a:stretch>
                <a:fillRect/>
              </a:stretch>
            </p:blipFill>
            <p:spPr>
              <a:xfrm>
                <a:off x="4893270" y="4444320"/>
                <a:ext cx="580320" cy="831240"/>
              </a:xfrm>
              <a:prstGeom prst="rect">
                <a:avLst/>
              </a:prstGeom>
            </p:spPr>
          </p:pic>
        </mc:Fallback>
      </mc:AlternateContent>
      <p:sp>
        <p:nvSpPr>
          <p:cNvPr id="25" name="TextBox 24">
            <a:extLst>
              <a:ext uri="{FF2B5EF4-FFF2-40B4-BE49-F238E27FC236}">
                <a16:creationId xmlns:a16="http://schemas.microsoft.com/office/drawing/2014/main" id="{965891CF-6512-412A-B1CB-731EFB6234EA}"/>
              </a:ext>
            </a:extLst>
          </p:cNvPr>
          <p:cNvSpPr txBox="1"/>
          <p:nvPr/>
        </p:nvSpPr>
        <p:spPr>
          <a:xfrm>
            <a:off x="5580675" y="4412384"/>
            <a:ext cx="5429250" cy="2308324"/>
          </a:xfrm>
          <a:prstGeom prst="rect">
            <a:avLst/>
          </a:prstGeom>
          <a:noFill/>
          <a:ln>
            <a:solidFill>
              <a:schemeClr val="accent1">
                <a:lumMod val="50000"/>
              </a:schemeClr>
            </a:solidFill>
          </a:ln>
        </p:spPr>
        <p:txBody>
          <a:bodyPr wrap="square" rtlCol="0">
            <a:spAutoFit/>
          </a:bodyPr>
          <a:lstStyle/>
          <a:p>
            <a:r>
              <a:rPr lang="lv-LV" dirty="0">
                <a:solidFill>
                  <a:schemeClr val="accent1">
                    <a:lumMod val="50000"/>
                  </a:schemeClr>
                </a:solidFill>
              </a:rPr>
              <a:t>Sociālā </a:t>
            </a:r>
            <a:r>
              <a:rPr lang="lv-LV" u="sng" dirty="0">
                <a:solidFill>
                  <a:schemeClr val="accent1">
                    <a:lumMod val="50000"/>
                  </a:schemeClr>
                </a:solidFill>
              </a:rPr>
              <a:t>darba ar gadījumu </a:t>
            </a:r>
            <a:r>
              <a:rPr lang="lv-LV" u="sng" dirty="0" err="1">
                <a:solidFill>
                  <a:schemeClr val="accent1">
                    <a:lumMod val="50000"/>
                  </a:schemeClr>
                </a:solidFill>
              </a:rPr>
              <a:t>pamatmetodes</a:t>
            </a:r>
            <a:r>
              <a:rPr lang="lv-LV" u="sng" dirty="0">
                <a:solidFill>
                  <a:schemeClr val="accent1">
                    <a:lumMod val="50000"/>
                  </a:schemeClr>
                </a:solidFill>
              </a:rPr>
              <a:t> </a:t>
            </a:r>
            <a:r>
              <a:rPr lang="lv-LV" dirty="0">
                <a:solidFill>
                  <a:schemeClr val="accent1">
                    <a:lumMod val="50000"/>
                  </a:schemeClr>
                </a:solidFill>
              </a:rPr>
              <a:t>un</a:t>
            </a:r>
            <a:r>
              <a:rPr lang="lv-LV" u="sng" dirty="0">
                <a:solidFill>
                  <a:schemeClr val="accent1">
                    <a:lumMod val="50000"/>
                  </a:schemeClr>
                </a:solidFill>
              </a:rPr>
              <a:t> klientu </a:t>
            </a:r>
            <a:r>
              <a:rPr lang="lv-LV" u="sng" dirty="0" err="1">
                <a:solidFill>
                  <a:schemeClr val="accent1">
                    <a:lumMod val="50000"/>
                  </a:schemeClr>
                </a:solidFill>
              </a:rPr>
              <a:t>mērķgrupas</a:t>
            </a:r>
            <a:r>
              <a:rPr lang="lv-LV" u="sng" dirty="0">
                <a:solidFill>
                  <a:schemeClr val="accent1">
                    <a:lumMod val="50000"/>
                  </a:schemeClr>
                </a:solidFill>
              </a:rPr>
              <a:t> fokuss</a:t>
            </a:r>
            <a:r>
              <a:rPr lang="lv-LV" dirty="0">
                <a:solidFill>
                  <a:schemeClr val="accent1">
                    <a:lumMod val="50000"/>
                  </a:schemeClr>
                </a:solidFill>
              </a:rPr>
              <a:t> un </a:t>
            </a:r>
            <a:r>
              <a:rPr lang="lv-LV" dirty="0" err="1">
                <a:solidFill>
                  <a:schemeClr val="accent1">
                    <a:lumMod val="50000"/>
                  </a:schemeClr>
                </a:solidFill>
              </a:rPr>
              <a:t>sd</a:t>
            </a:r>
            <a:r>
              <a:rPr lang="lv-LV" dirty="0">
                <a:solidFill>
                  <a:schemeClr val="accent1">
                    <a:lumMod val="50000"/>
                  </a:schemeClr>
                </a:solidFill>
              </a:rPr>
              <a:t> konkrētā institūcijā </a:t>
            </a:r>
            <a:r>
              <a:rPr lang="lv-LV" b="1" dirty="0">
                <a:solidFill>
                  <a:schemeClr val="accent1">
                    <a:lumMod val="50000"/>
                  </a:schemeClr>
                </a:solidFill>
              </a:rPr>
              <a:t>kombinācija veido SPECIFISKU SD MODELI. Atšķirīgu: </a:t>
            </a:r>
          </a:p>
          <a:p>
            <a:pPr marL="285750" indent="-285750">
              <a:buFontTx/>
              <a:buChar char="-"/>
            </a:pPr>
            <a:r>
              <a:rPr lang="lv-LV" dirty="0">
                <a:solidFill>
                  <a:schemeClr val="accent1">
                    <a:lumMod val="50000"/>
                  </a:schemeClr>
                </a:solidFill>
              </a:rPr>
              <a:t>Attiecību lomu sociālajā darbā ar gadījumu;</a:t>
            </a:r>
          </a:p>
          <a:p>
            <a:pPr marL="285750" indent="-285750">
              <a:buFontTx/>
              <a:buChar char="-"/>
            </a:pPr>
            <a:r>
              <a:rPr lang="lv-LV" dirty="0">
                <a:solidFill>
                  <a:schemeClr val="accent1">
                    <a:lumMod val="50000"/>
                  </a:schemeClr>
                </a:solidFill>
              </a:rPr>
              <a:t>Saskarsmes veidošanas pieejas, metodes, tehnikas;</a:t>
            </a:r>
          </a:p>
          <a:p>
            <a:pPr marL="285750" indent="-285750">
              <a:buFontTx/>
              <a:buChar char="-"/>
            </a:pPr>
            <a:r>
              <a:rPr lang="lv-LV" dirty="0">
                <a:solidFill>
                  <a:schemeClr val="accent1">
                    <a:lumMod val="50000"/>
                  </a:schemeClr>
                </a:solidFill>
              </a:rPr>
              <a:t>Saskarsmes nosacījumus un «kontraktu» ar klientu;</a:t>
            </a:r>
          </a:p>
          <a:p>
            <a:pPr marL="285750" indent="-285750">
              <a:buFontTx/>
              <a:buChar char="-"/>
            </a:pPr>
            <a:r>
              <a:rPr lang="lv-LV" dirty="0" err="1">
                <a:solidFill>
                  <a:schemeClr val="accent1">
                    <a:lumMod val="50000"/>
                  </a:schemeClr>
                </a:solidFill>
              </a:rPr>
              <a:t>Psihosociālās</a:t>
            </a:r>
            <a:r>
              <a:rPr lang="lv-LV" dirty="0">
                <a:solidFill>
                  <a:schemeClr val="accent1">
                    <a:lumMod val="50000"/>
                  </a:schemeClr>
                </a:solidFill>
              </a:rPr>
              <a:t> konsultēšanas pielietošanas pieejas un metodes;</a:t>
            </a:r>
          </a:p>
        </p:txBody>
      </p:sp>
    </p:spTree>
    <p:extLst>
      <p:ext uri="{BB962C8B-B14F-4D97-AF65-F5344CB8AC3E}">
        <p14:creationId xmlns:p14="http://schemas.microsoft.com/office/powerpoint/2010/main" val="32923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atura vietturis 10">
            <a:extLst>
              <a:ext uri="{FF2B5EF4-FFF2-40B4-BE49-F238E27FC236}">
                <a16:creationId xmlns:a16="http://schemas.microsoft.com/office/drawing/2014/main" id="{47583C81-5D8B-449F-BF49-1D3D8A71A664}"/>
              </a:ext>
            </a:extLst>
          </p:cNvPr>
          <p:cNvGraphicFramePr>
            <a:graphicFrameLocks noGrp="1"/>
          </p:cNvGraphicFramePr>
          <p:nvPr>
            <p:ph idx="1"/>
            <p:extLst>
              <p:ext uri="{D42A27DB-BD31-4B8C-83A1-F6EECF244321}">
                <p14:modId xmlns:p14="http://schemas.microsoft.com/office/powerpoint/2010/main" val="3658048048"/>
              </p:ext>
            </p:extLst>
          </p:nvPr>
        </p:nvGraphicFramePr>
        <p:xfrm>
          <a:off x="217714" y="130629"/>
          <a:ext cx="11974285" cy="667657"/>
        </p:xfrm>
        <a:graphic>
          <a:graphicData uri="http://schemas.openxmlformats.org/drawingml/2006/table">
            <a:tbl>
              <a:tblPr firstRow="1" bandRow="1">
                <a:tableStyleId>{5C22544A-7EE6-4342-B048-85BDC9FD1C3A}</a:tableStyleId>
              </a:tblPr>
              <a:tblGrid>
                <a:gridCol w="1975951">
                  <a:extLst>
                    <a:ext uri="{9D8B030D-6E8A-4147-A177-3AD203B41FA5}">
                      <a16:colId xmlns:a16="http://schemas.microsoft.com/office/drawing/2014/main" val="2126904320"/>
                    </a:ext>
                  </a:extLst>
                </a:gridCol>
                <a:gridCol w="3573082">
                  <a:extLst>
                    <a:ext uri="{9D8B030D-6E8A-4147-A177-3AD203B41FA5}">
                      <a16:colId xmlns:a16="http://schemas.microsoft.com/office/drawing/2014/main" val="3004122676"/>
                    </a:ext>
                  </a:extLst>
                </a:gridCol>
                <a:gridCol w="3245681">
                  <a:extLst>
                    <a:ext uri="{9D8B030D-6E8A-4147-A177-3AD203B41FA5}">
                      <a16:colId xmlns:a16="http://schemas.microsoft.com/office/drawing/2014/main" val="2006361047"/>
                    </a:ext>
                  </a:extLst>
                </a:gridCol>
                <a:gridCol w="3179571">
                  <a:extLst>
                    <a:ext uri="{9D8B030D-6E8A-4147-A177-3AD203B41FA5}">
                      <a16:colId xmlns:a16="http://schemas.microsoft.com/office/drawing/2014/main" val="1579755058"/>
                    </a:ext>
                  </a:extLst>
                </a:gridCol>
              </a:tblGrid>
              <a:tr h="667657">
                <a:tc>
                  <a:txBody>
                    <a:bodyPr/>
                    <a:lstStyle/>
                    <a:p>
                      <a:pPr>
                        <a:lnSpc>
                          <a:spcPct val="107000"/>
                        </a:lnSpc>
                      </a:pPr>
                      <a:endParaRPr lang="lv-LV" sz="1100" dirty="0">
                        <a:effectLst/>
                        <a:latin typeface="Calibri" panose="020F0502020204030204" pitchFamily="34" charset="0"/>
                      </a:endParaRPr>
                    </a:p>
                  </a:txBody>
                  <a:tcPr/>
                </a:tc>
                <a:tc>
                  <a:txBody>
                    <a:bodyPr/>
                    <a:lstStyle/>
                    <a:p>
                      <a:pPr algn="ctr">
                        <a:lnSpc>
                          <a:spcPct val="107000"/>
                        </a:lnSpc>
                        <a:spcAft>
                          <a:spcPts val="800"/>
                        </a:spcAft>
                      </a:pPr>
                      <a:r>
                        <a:rPr lang="lv-LV" sz="2000" dirty="0">
                          <a:effectLst/>
                        </a:rPr>
                        <a:t>PSIHOSOCIĀLAIS DARBS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lv-LV" sz="2000" dirty="0">
                          <a:effectLst/>
                        </a:rPr>
                        <a:t>DARBS AR GADĪJUMU</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lv-LV" sz="2000" dirty="0">
                          <a:effectLst/>
                        </a:rPr>
                        <a:t>GADĪJUMA VADĪŠANA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77088598"/>
                  </a:ext>
                </a:extLst>
              </a:tr>
            </a:tbl>
          </a:graphicData>
        </a:graphic>
      </p:graphicFrame>
      <p:graphicFrame>
        <p:nvGraphicFramePr>
          <p:cNvPr id="12" name="Tabula 11">
            <a:extLst>
              <a:ext uri="{FF2B5EF4-FFF2-40B4-BE49-F238E27FC236}">
                <a16:creationId xmlns:a16="http://schemas.microsoft.com/office/drawing/2014/main" id="{00202247-2817-48E3-AA39-195F4212A7B3}"/>
              </a:ext>
            </a:extLst>
          </p:cNvPr>
          <p:cNvGraphicFramePr>
            <a:graphicFrameLocks noGrp="1"/>
          </p:cNvGraphicFramePr>
          <p:nvPr>
            <p:extLst>
              <p:ext uri="{D42A27DB-BD31-4B8C-83A1-F6EECF244321}">
                <p14:modId xmlns:p14="http://schemas.microsoft.com/office/powerpoint/2010/main" val="154064955"/>
              </p:ext>
            </p:extLst>
          </p:nvPr>
        </p:nvGraphicFramePr>
        <p:xfrm>
          <a:off x="217714" y="859863"/>
          <a:ext cx="11974285" cy="6048776"/>
        </p:xfrm>
        <a:graphic>
          <a:graphicData uri="http://schemas.openxmlformats.org/drawingml/2006/table">
            <a:tbl>
              <a:tblPr firstRow="1" bandRow="1">
                <a:tableStyleId>{5C22544A-7EE6-4342-B048-85BDC9FD1C3A}</a:tableStyleId>
              </a:tblPr>
              <a:tblGrid>
                <a:gridCol w="1975951">
                  <a:extLst>
                    <a:ext uri="{9D8B030D-6E8A-4147-A177-3AD203B41FA5}">
                      <a16:colId xmlns:a16="http://schemas.microsoft.com/office/drawing/2014/main" val="772870185"/>
                    </a:ext>
                  </a:extLst>
                </a:gridCol>
                <a:gridCol w="3573083">
                  <a:extLst>
                    <a:ext uri="{9D8B030D-6E8A-4147-A177-3AD203B41FA5}">
                      <a16:colId xmlns:a16="http://schemas.microsoft.com/office/drawing/2014/main" val="2288040730"/>
                    </a:ext>
                  </a:extLst>
                </a:gridCol>
                <a:gridCol w="3245681">
                  <a:extLst>
                    <a:ext uri="{9D8B030D-6E8A-4147-A177-3AD203B41FA5}">
                      <a16:colId xmlns:a16="http://schemas.microsoft.com/office/drawing/2014/main" val="3561597909"/>
                    </a:ext>
                  </a:extLst>
                </a:gridCol>
                <a:gridCol w="3179570">
                  <a:extLst>
                    <a:ext uri="{9D8B030D-6E8A-4147-A177-3AD203B41FA5}">
                      <a16:colId xmlns:a16="http://schemas.microsoft.com/office/drawing/2014/main" val="201676251"/>
                    </a:ext>
                  </a:extLst>
                </a:gridCol>
              </a:tblGrid>
              <a:tr h="5358522">
                <a:tc>
                  <a:txBody>
                    <a:bodyPr/>
                    <a:lstStyle/>
                    <a:p>
                      <a:pPr algn="ctr">
                        <a:lnSpc>
                          <a:spcPct val="107000"/>
                        </a:lnSpc>
                        <a:spcAft>
                          <a:spcPts val="800"/>
                        </a:spcAft>
                      </a:pPr>
                      <a:r>
                        <a:rPr lang="lv-LV" sz="2000" dirty="0">
                          <a:effectLst/>
                        </a:rPr>
                        <a:t> </a:t>
                      </a:r>
                      <a:endParaRPr lang="lv-LV" sz="1400" dirty="0">
                        <a:effectLst/>
                      </a:endParaRPr>
                    </a:p>
                    <a:p>
                      <a:pPr algn="ctr">
                        <a:lnSpc>
                          <a:spcPct val="107000"/>
                        </a:lnSpc>
                        <a:spcAft>
                          <a:spcPts val="800"/>
                        </a:spcAft>
                      </a:pPr>
                      <a:r>
                        <a:rPr lang="lv-LV" sz="2000" dirty="0">
                          <a:effectLst/>
                        </a:rPr>
                        <a:t> </a:t>
                      </a:r>
                      <a:endParaRPr lang="lv-LV" sz="1400" dirty="0">
                        <a:effectLst/>
                      </a:endParaRPr>
                    </a:p>
                    <a:p>
                      <a:pPr algn="ctr">
                        <a:lnSpc>
                          <a:spcPct val="107000"/>
                        </a:lnSpc>
                        <a:spcAft>
                          <a:spcPts val="800"/>
                        </a:spcAft>
                      </a:pPr>
                      <a:r>
                        <a:rPr lang="lv-LV" sz="2000" dirty="0">
                          <a:effectLst/>
                        </a:rPr>
                        <a:t>UZ ĢIMENI vērsta /centrēta pieeja</a:t>
                      </a:r>
                      <a:endParaRPr lang="lv-LV" sz="1400" dirty="0">
                        <a:effectLst/>
                      </a:endParaRPr>
                    </a:p>
                    <a:p>
                      <a:pPr algn="ctr">
                        <a:lnSpc>
                          <a:spcPct val="107000"/>
                        </a:lnSpc>
                        <a:spcAft>
                          <a:spcPts val="800"/>
                        </a:spcAft>
                      </a:pPr>
                      <a:r>
                        <a:rPr lang="lv-LV" sz="1400" dirty="0">
                          <a:effectLst/>
                        </a:rPr>
                        <a:t>SOCIĀLAJĀ DARBĀ ar pilngadīgajiem</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29601" marB="29601"/>
                </a:tc>
                <a:tc>
                  <a:txBody>
                    <a:bodyPr/>
                    <a:lstStyle/>
                    <a:p>
                      <a:pPr>
                        <a:lnSpc>
                          <a:spcPct val="107000"/>
                        </a:lnSpc>
                        <a:spcAft>
                          <a:spcPts val="0"/>
                        </a:spcAft>
                      </a:pPr>
                      <a:r>
                        <a:rPr lang="lv-LV" sz="1800" b="0" dirty="0">
                          <a:effectLst/>
                        </a:rPr>
                        <a:t>Tiešais, «viens pret vienu» konsultatīvais darbs ar ģimeni vai ar personu, pāri uz ģimeni centrētā pieejā.</a:t>
                      </a:r>
                    </a:p>
                    <a:p>
                      <a:pPr>
                        <a:lnSpc>
                          <a:spcPct val="107000"/>
                        </a:lnSpc>
                        <a:spcAft>
                          <a:spcPts val="0"/>
                        </a:spcAft>
                      </a:pPr>
                      <a:r>
                        <a:rPr lang="lv-LV" sz="1800" b="0" dirty="0">
                          <a:effectLst/>
                        </a:rPr>
                        <a:t>Tālākizglītība.</a:t>
                      </a:r>
                    </a:p>
                    <a:p>
                      <a:pPr>
                        <a:lnSpc>
                          <a:spcPct val="107000"/>
                        </a:lnSpc>
                        <a:spcAft>
                          <a:spcPts val="0"/>
                        </a:spcAft>
                      </a:pPr>
                      <a:r>
                        <a:rPr lang="lv-LV" sz="1800" b="0" dirty="0">
                          <a:effectLst/>
                        </a:rPr>
                        <a:t>Apakšspecializācijas </a:t>
                      </a:r>
                      <a:r>
                        <a:rPr lang="lv-LV" sz="1800" b="1" u="sng" dirty="0">
                          <a:effectLst/>
                        </a:rPr>
                        <a:t>METODĒS</a:t>
                      </a:r>
                      <a:r>
                        <a:rPr lang="lv-LV" sz="1800" b="0" dirty="0">
                          <a:effectLst/>
                        </a:rPr>
                        <a:t> (ģimenes terapija, sistēmiskā </a:t>
                      </a:r>
                      <a:r>
                        <a:rPr lang="lv-LV" sz="1800" b="0" dirty="0" err="1">
                          <a:effectLst/>
                        </a:rPr>
                        <a:t>psihosociālais</a:t>
                      </a:r>
                      <a:r>
                        <a:rPr lang="lv-LV" sz="1800" b="0" dirty="0">
                          <a:effectLst/>
                        </a:rPr>
                        <a:t> darbs, krīžu intervence, pāru terapija, Uz risinājumu orientētā pieeja, u.c.) </a:t>
                      </a:r>
                      <a:r>
                        <a:rPr lang="lv-LV" sz="1800" b="1" u="sng" dirty="0">
                          <a:effectLst/>
                        </a:rPr>
                        <a:t>PROBLEMĀTIKĀ</a:t>
                      </a:r>
                      <a:r>
                        <a:rPr lang="lv-LV" sz="1800" b="0" dirty="0">
                          <a:effectLst/>
                        </a:rPr>
                        <a:t> (vardarbība, konflikti, atkarība, sociālās funkcionēšanas grūtības, bērnu audzināšanas grūtības, nabadzība, krīze u.c.)</a:t>
                      </a:r>
                    </a:p>
                    <a:p>
                      <a:pPr>
                        <a:lnSpc>
                          <a:spcPct val="107000"/>
                        </a:lnSpc>
                        <a:spcAft>
                          <a:spcPts val="0"/>
                        </a:spcAft>
                      </a:pPr>
                      <a:r>
                        <a:rPr lang="lv-LV" sz="1800" b="0" dirty="0">
                          <a:effectLst/>
                        </a:rPr>
                        <a:t>Visbiežāk kā specifisks pakalpojums.</a:t>
                      </a:r>
                    </a:p>
                    <a:p>
                      <a:pPr>
                        <a:lnSpc>
                          <a:spcPct val="107000"/>
                        </a:lnSpc>
                        <a:spcAft>
                          <a:spcPts val="0"/>
                        </a:spcAft>
                      </a:pPr>
                      <a:r>
                        <a:rPr lang="lv-LV" sz="1800" b="0" dirty="0">
                          <a:effectLst/>
                          <a:latin typeface="Calibri" panose="020F0502020204030204" pitchFamily="34" charset="0"/>
                          <a:ea typeface="Calibri" panose="020F0502020204030204" pitchFamily="34" charset="0"/>
                          <a:cs typeface="Times New Roman" panose="02020603050405020304" pitchFamily="18" charset="0"/>
                        </a:rPr>
                        <a:t>Sistēmiskais, </a:t>
                      </a:r>
                      <a:r>
                        <a:rPr lang="lv-LV" sz="1800" b="0" dirty="0" err="1">
                          <a:effectLst/>
                          <a:latin typeface="Calibri" panose="020F0502020204030204" pitchFamily="34" charset="0"/>
                          <a:ea typeface="Calibri" panose="020F0502020204030204" pitchFamily="34" charset="0"/>
                          <a:cs typeface="Times New Roman" panose="02020603050405020304" pitchFamily="18" charset="0"/>
                        </a:rPr>
                        <a:t>ekosistēmiskais</a:t>
                      </a:r>
                      <a:r>
                        <a:rPr lang="lv-LV" sz="1800" b="0" dirty="0">
                          <a:effectLst/>
                          <a:latin typeface="Calibri" panose="020F0502020204030204" pitchFamily="34" charset="0"/>
                          <a:ea typeface="Calibri" panose="020F0502020204030204" pitchFamily="34" charset="0"/>
                          <a:cs typeface="Times New Roman" panose="02020603050405020304" pitchFamily="18" charset="0"/>
                        </a:rPr>
                        <a:t>, </a:t>
                      </a:r>
                      <a:r>
                        <a:rPr lang="lv-LV" sz="1800" b="0" dirty="0" err="1">
                          <a:effectLst/>
                          <a:latin typeface="Calibri" panose="020F0502020204030204" pitchFamily="34" charset="0"/>
                          <a:ea typeface="Calibri" panose="020F0502020204030204" pitchFamily="34" charset="0"/>
                          <a:cs typeface="Times New Roman" panose="02020603050405020304" pitchFamily="18" charset="0"/>
                        </a:rPr>
                        <a:t>psihodinamiskais</a:t>
                      </a:r>
                      <a:r>
                        <a:rPr lang="lv-LV" sz="1800" b="0" dirty="0">
                          <a:effectLst/>
                          <a:latin typeface="Calibri" panose="020F0502020204030204" pitchFamily="34" charset="0"/>
                          <a:ea typeface="Calibri" panose="020F0502020204030204" pitchFamily="34" charset="0"/>
                          <a:cs typeface="Times New Roman" panose="02020603050405020304" pitchFamily="18" charset="0"/>
                        </a:rPr>
                        <a:t> u.c. pieejas.</a:t>
                      </a:r>
                      <a:endParaRPr lang="lv-LV"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29601" marB="29601"/>
                </a:tc>
                <a:tc>
                  <a:txBody>
                    <a:bodyPr/>
                    <a:lstStyle/>
                    <a:p>
                      <a:pPr>
                        <a:lnSpc>
                          <a:spcPct val="107000"/>
                        </a:lnSpc>
                        <a:spcAft>
                          <a:spcPts val="0"/>
                        </a:spcAft>
                      </a:pPr>
                      <a:r>
                        <a:rPr lang="lv-LV" sz="1600" b="0" dirty="0">
                          <a:effectLst/>
                        </a:rPr>
                        <a:t>Vispārīgā sociālā darba ar gadījumu prakses ietvaros, nav izteiktas specializācijas. </a:t>
                      </a:r>
                    </a:p>
                    <a:p>
                      <a:pPr>
                        <a:lnSpc>
                          <a:spcPct val="107000"/>
                        </a:lnSpc>
                        <a:spcAft>
                          <a:spcPts val="0"/>
                        </a:spcAft>
                      </a:pPr>
                      <a:r>
                        <a:rPr lang="lv-LV" sz="1600" b="0" dirty="0">
                          <a:effectLst/>
                        </a:rPr>
                        <a:t>Vairāk </a:t>
                      </a:r>
                      <a:r>
                        <a:rPr lang="lv-LV" sz="1600" b="0" dirty="0" err="1">
                          <a:effectLst/>
                        </a:rPr>
                        <a:t>universalizēts</a:t>
                      </a:r>
                      <a:r>
                        <a:rPr lang="lv-LV" sz="1600" b="0" dirty="0">
                          <a:effectLst/>
                        </a:rPr>
                        <a:t> darbs (darbs ar visām problēmām, gan vajadzību apmierināšanā, gan problēmu risināšanā). Iespējama darba apvienošana ar sociālo darbu ar grupu (sociālo prasmju attīstīšanas, atbalsta grupas u.c.), kopienas sociālo darbu (piem., dažādu kopienas aktivitāšu organizēšana).</a:t>
                      </a:r>
                    </a:p>
                    <a:p>
                      <a:pPr>
                        <a:lnSpc>
                          <a:spcPct val="107000"/>
                        </a:lnSpc>
                        <a:spcAft>
                          <a:spcPts val="0"/>
                        </a:spcAft>
                      </a:pPr>
                      <a:r>
                        <a:rPr lang="lv-LV" sz="1600" b="0" dirty="0">
                          <a:effectLst/>
                        </a:rPr>
                        <a:t>Darbības saturu būtiski ietekmē institucionālie procesi, resursi un cilvēku tūlītējās vajadzības. </a:t>
                      </a:r>
                    </a:p>
                    <a:p>
                      <a:pPr>
                        <a:lnSpc>
                          <a:spcPct val="107000"/>
                        </a:lnSpc>
                        <a:spcAft>
                          <a:spcPts val="0"/>
                        </a:spcAft>
                      </a:pPr>
                      <a:r>
                        <a:rPr lang="lv-LV" sz="1600" b="0" dirty="0">
                          <a:effectLst/>
                        </a:rPr>
                        <a:t>Nepieciešama augsts elastīgums darba organizēšanā, laika plānošanā. </a:t>
                      </a:r>
                    </a:p>
                    <a:p>
                      <a:pPr>
                        <a:lnSpc>
                          <a:spcPct val="107000"/>
                        </a:lnSpc>
                        <a:spcAft>
                          <a:spcPts val="0"/>
                        </a:spcAft>
                      </a:pPr>
                      <a:r>
                        <a:rPr lang="lv-LV" sz="1600" b="0" dirty="0">
                          <a:effectLst/>
                        </a:rPr>
                        <a:t>Nepieciešamas ļoti plašas zināšanas par pakalpojumiem, metodēm un problēmām.</a:t>
                      </a:r>
                    </a:p>
                    <a:p>
                      <a:pPr>
                        <a:lnSpc>
                          <a:spcPct val="107000"/>
                        </a:lnSpc>
                        <a:spcAft>
                          <a:spcPts val="0"/>
                        </a:spcAft>
                      </a:pPr>
                      <a:r>
                        <a:rPr lang="lv-LV" sz="1600" b="0" dirty="0">
                          <a:effectLst/>
                        </a:rPr>
                        <a:t>Eklektiska pieeja, balstīta vispārīgā </a:t>
                      </a:r>
                      <a:r>
                        <a:rPr lang="lv-LV" sz="1600" b="0" dirty="0" err="1">
                          <a:effectLst/>
                        </a:rPr>
                        <a:t>sd</a:t>
                      </a:r>
                      <a:r>
                        <a:rPr lang="lv-LV" sz="1600" b="0" dirty="0">
                          <a:effectLst/>
                        </a:rPr>
                        <a:t> vērtībās, principos, teorijās.</a:t>
                      </a:r>
                    </a:p>
                    <a:p>
                      <a:pPr>
                        <a:lnSpc>
                          <a:spcPct val="107000"/>
                        </a:lnSpc>
                        <a:spcAft>
                          <a:spcPts val="0"/>
                        </a:spcAft>
                      </a:pPr>
                      <a:endParaRPr lang="lv-LV" sz="1600" b="0" dirty="0">
                        <a:effectLst/>
                      </a:endParaRPr>
                    </a:p>
                  </a:txBody>
                  <a:tcPr marL="59202" marR="59202" marT="29601" marB="29601"/>
                </a:tc>
                <a:tc>
                  <a:txBody>
                    <a:bodyPr/>
                    <a:lstStyle/>
                    <a:p>
                      <a:pPr>
                        <a:lnSpc>
                          <a:spcPct val="107000"/>
                        </a:lnSpc>
                        <a:spcAft>
                          <a:spcPts val="0"/>
                        </a:spcAft>
                      </a:pPr>
                      <a:r>
                        <a:rPr lang="lv-LV" sz="1800" b="0" dirty="0">
                          <a:effectLst/>
                        </a:rPr>
                        <a:t>Gadījuma vadīšanas galvenā identitāte un atšķirība no vispārīgā sociālā darba un psihosociālā darba ir klientam nepieciešamo pakalpojumu vadīšana jeb “</a:t>
                      </a:r>
                      <a:r>
                        <a:rPr lang="lv-LV" sz="1800" b="0" dirty="0" err="1">
                          <a:effectLst/>
                        </a:rPr>
                        <a:t>menedžēšana</a:t>
                      </a:r>
                      <a:r>
                        <a:rPr lang="lv-LV" sz="1800" b="0" dirty="0">
                          <a:effectLst/>
                        </a:rPr>
                        <a:t>” pēc izvērtēšanas. Tātad akcents netiek likts, ne uz sociālā darbinieka tiešo intervenci konsultatīvajā darbā, ne arī daudzām papildus funkcijām, ko veic </a:t>
                      </a:r>
                      <a:r>
                        <a:rPr lang="lv-LV" sz="1800" b="0" dirty="0" err="1">
                          <a:effectLst/>
                        </a:rPr>
                        <a:t>sd</a:t>
                      </a:r>
                      <a:r>
                        <a:rPr lang="lv-LV" sz="1800" b="0" dirty="0">
                          <a:effectLst/>
                        </a:rPr>
                        <a:t> vispārīgās prakses ietvaros.</a:t>
                      </a:r>
                    </a:p>
                    <a:p>
                      <a:pPr>
                        <a:lnSpc>
                          <a:spcPct val="107000"/>
                        </a:lnSpc>
                        <a:spcAft>
                          <a:spcPts val="0"/>
                        </a:spcAft>
                      </a:pPr>
                      <a:r>
                        <a:rPr lang="lv-LV" sz="1800" b="0" dirty="0">
                          <a:effectLst/>
                        </a:rPr>
                        <a:t>Uz ģimeni fokusēts gadījuma vadīšanas modelis pilngadīgajiem maksimāli iesaista cilvēka tuviniekus, radiniekus. Izteikta sistēmiskās, </a:t>
                      </a:r>
                      <a:r>
                        <a:rPr lang="lv-LV" sz="1800" b="0" dirty="0" err="1">
                          <a:effectLst/>
                        </a:rPr>
                        <a:t>ekosistēmiskās</a:t>
                      </a:r>
                      <a:r>
                        <a:rPr lang="lv-LV" sz="1800" b="0" dirty="0">
                          <a:effectLst/>
                        </a:rPr>
                        <a:t> un spēcināšanas prakses pieejas. </a:t>
                      </a:r>
                      <a:endParaRPr lang="lv-LV"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29601" marB="29601"/>
                </a:tc>
                <a:extLst>
                  <a:ext uri="{0D108BD9-81ED-4DB2-BD59-A6C34878D82A}">
                    <a16:rowId xmlns:a16="http://schemas.microsoft.com/office/drawing/2014/main" val="2171441256"/>
                  </a:ext>
                </a:extLst>
              </a:tr>
            </a:tbl>
          </a:graphicData>
        </a:graphic>
      </p:graphicFrame>
    </p:spTree>
    <p:extLst>
      <p:ext uri="{BB962C8B-B14F-4D97-AF65-F5344CB8AC3E}">
        <p14:creationId xmlns:p14="http://schemas.microsoft.com/office/powerpoint/2010/main" val="88967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atura vietturis 10">
            <a:extLst>
              <a:ext uri="{FF2B5EF4-FFF2-40B4-BE49-F238E27FC236}">
                <a16:creationId xmlns:a16="http://schemas.microsoft.com/office/drawing/2014/main" id="{47583C81-5D8B-449F-BF49-1D3D8A71A664}"/>
              </a:ext>
            </a:extLst>
          </p:cNvPr>
          <p:cNvGraphicFramePr>
            <a:graphicFrameLocks noGrp="1"/>
          </p:cNvGraphicFramePr>
          <p:nvPr>
            <p:ph idx="1"/>
            <p:extLst>
              <p:ext uri="{D42A27DB-BD31-4B8C-83A1-F6EECF244321}">
                <p14:modId xmlns:p14="http://schemas.microsoft.com/office/powerpoint/2010/main" val="796949413"/>
              </p:ext>
            </p:extLst>
          </p:nvPr>
        </p:nvGraphicFramePr>
        <p:xfrm>
          <a:off x="217714" y="130629"/>
          <a:ext cx="11974285" cy="667657"/>
        </p:xfrm>
        <a:graphic>
          <a:graphicData uri="http://schemas.openxmlformats.org/drawingml/2006/table">
            <a:tbl>
              <a:tblPr firstRow="1" bandRow="1">
                <a:tableStyleId>{5C22544A-7EE6-4342-B048-85BDC9FD1C3A}</a:tableStyleId>
              </a:tblPr>
              <a:tblGrid>
                <a:gridCol w="1975951">
                  <a:extLst>
                    <a:ext uri="{9D8B030D-6E8A-4147-A177-3AD203B41FA5}">
                      <a16:colId xmlns:a16="http://schemas.microsoft.com/office/drawing/2014/main" val="2126904320"/>
                    </a:ext>
                  </a:extLst>
                </a:gridCol>
                <a:gridCol w="3573082">
                  <a:extLst>
                    <a:ext uri="{9D8B030D-6E8A-4147-A177-3AD203B41FA5}">
                      <a16:colId xmlns:a16="http://schemas.microsoft.com/office/drawing/2014/main" val="3004122676"/>
                    </a:ext>
                  </a:extLst>
                </a:gridCol>
                <a:gridCol w="3245681">
                  <a:extLst>
                    <a:ext uri="{9D8B030D-6E8A-4147-A177-3AD203B41FA5}">
                      <a16:colId xmlns:a16="http://schemas.microsoft.com/office/drawing/2014/main" val="2006361047"/>
                    </a:ext>
                  </a:extLst>
                </a:gridCol>
                <a:gridCol w="3179571">
                  <a:extLst>
                    <a:ext uri="{9D8B030D-6E8A-4147-A177-3AD203B41FA5}">
                      <a16:colId xmlns:a16="http://schemas.microsoft.com/office/drawing/2014/main" val="1579755058"/>
                    </a:ext>
                  </a:extLst>
                </a:gridCol>
              </a:tblGrid>
              <a:tr h="667657">
                <a:tc>
                  <a:txBody>
                    <a:bodyPr/>
                    <a:lstStyle/>
                    <a:p>
                      <a:pPr>
                        <a:lnSpc>
                          <a:spcPct val="107000"/>
                        </a:lnSpc>
                      </a:pPr>
                      <a:endParaRPr lang="lv-LV" sz="1100">
                        <a:effectLst/>
                        <a:latin typeface="Calibri" panose="020F0502020204030204" pitchFamily="34" charset="0"/>
                      </a:endParaRPr>
                    </a:p>
                  </a:txBody>
                  <a:tcPr/>
                </a:tc>
                <a:tc>
                  <a:txBody>
                    <a:bodyPr/>
                    <a:lstStyle/>
                    <a:p>
                      <a:pPr algn="ctr">
                        <a:lnSpc>
                          <a:spcPct val="107000"/>
                        </a:lnSpc>
                        <a:spcAft>
                          <a:spcPts val="800"/>
                        </a:spcAft>
                      </a:pPr>
                      <a:r>
                        <a:rPr lang="lv-LV" sz="2000" dirty="0">
                          <a:effectLst/>
                        </a:rPr>
                        <a:t>PSIHOSOCIĀLAIS DARBS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lv-LV" sz="2000" dirty="0">
                          <a:effectLst/>
                        </a:rPr>
                        <a:t>DARBS AR GADĪJUMU</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lv-LV" sz="2000" dirty="0">
                          <a:effectLst/>
                        </a:rPr>
                        <a:t>GADĪJUMA VADĪŠANA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77088598"/>
                  </a:ext>
                </a:extLst>
              </a:tr>
            </a:tbl>
          </a:graphicData>
        </a:graphic>
      </p:graphicFrame>
      <p:graphicFrame>
        <p:nvGraphicFramePr>
          <p:cNvPr id="12" name="Tabula 11">
            <a:extLst>
              <a:ext uri="{FF2B5EF4-FFF2-40B4-BE49-F238E27FC236}">
                <a16:creationId xmlns:a16="http://schemas.microsoft.com/office/drawing/2014/main" id="{00202247-2817-48E3-AA39-195F4212A7B3}"/>
              </a:ext>
            </a:extLst>
          </p:cNvPr>
          <p:cNvGraphicFramePr>
            <a:graphicFrameLocks noGrp="1"/>
          </p:cNvGraphicFramePr>
          <p:nvPr>
            <p:extLst>
              <p:ext uri="{D42A27DB-BD31-4B8C-83A1-F6EECF244321}">
                <p14:modId xmlns:p14="http://schemas.microsoft.com/office/powerpoint/2010/main" val="3732602903"/>
              </p:ext>
            </p:extLst>
          </p:nvPr>
        </p:nvGraphicFramePr>
        <p:xfrm>
          <a:off x="217714" y="859863"/>
          <a:ext cx="11974285" cy="6241860"/>
        </p:xfrm>
        <a:graphic>
          <a:graphicData uri="http://schemas.openxmlformats.org/drawingml/2006/table">
            <a:tbl>
              <a:tblPr firstRow="1" bandRow="1">
                <a:tableStyleId>{5C22544A-7EE6-4342-B048-85BDC9FD1C3A}</a:tableStyleId>
              </a:tblPr>
              <a:tblGrid>
                <a:gridCol w="1975951">
                  <a:extLst>
                    <a:ext uri="{9D8B030D-6E8A-4147-A177-3AD203B41FA5}">
                      <a16:colId xmlns:a16="http://schemas.microsoft.com/office/drawing/2014/main" val="772870185"/>
                    </a:ext>
                  </a:extLst>
                </a:gridCol>
                <a:gridCol w="3573083">
                  <a:extLst>
                    <a:ext uri="{9D8B030D-6E8A-4147-A177-3AD203B41FA5}">
                      <a16:colId xmlns:a16="http://schemas.microsoft.com/office/drawing/2014/main" val="2288040730"/>
                    </a:ext>
                  </a:extLst>
                </a:gridCol>
                <a:gridCol w="3245681">
                  <a:extLst>
                    <a:ext uri="{9D8B030D-6E8A-4147-A177-3AD203B41FA5}">
                      <a16:colId xmlns:a16="http://schemas.microsoft.com/office/drawing/2014/main" val="3561597909"/>
                    </a:ext>
                  </a:extLst>
                </a:gridCol>
                <a:gridCol w="3179570">
                  <a:extLst>
                    <a:ext uri="{9D8B030D-6E8A-4147-A177-3AD203B41FA5}">
                      <a16:colId xmlns:a16="http://schemas.microsoft.com/office/drawing/2014/main" val="201676251"/>
                    </a:ext>
                  </a:extLst>
                </a:gridCol>
              </a:tblGrid>
              <a:tr h="5358522">
                <a:tc>
                  <a:txBody>
                    <a:bodyPr/>
                    <a:lstStyle/>
                    <a:p>
                      <a:pPr algn="ctr">
                        <a:lnSpc>
                          <a:spcPct val="107000"/>
                        </a:lnSpc>
                        <a:spcAft>
                          <a:spcPts val="800"/>
                        </a:spcAft>
                      </a:pPr>
                      <a:endParaRPr lang="lv-LV"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lv-LV"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lv-LV"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UZ PIEAUGUŠO vērsta/centrēta pieeja</a:t>
                      </a:r>
                      <a:endParaRPr lang="lv-LV"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SOCIĀLAJĀ DARBĀ</a:t>
                      </a:r>
                      <a:endParaRPr lang="lv-LV"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Tiešais, «viens pret vienu» konsultatīvais darbs ar pilngadīgo pakalpojuma saņēmēju.</a:t>
                      </a:r>
                    </a:p>
                    <a:p>
                      <a:pPr>
                        <a:lnSpc>
                          <a:spcPct val="107000"/>
                        </a:lnSpc>
                        <a:spcAft>
                          <a:spcPts val="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Tālākizglītība pieaugušo konsultēšanā, specifiskās sociālā darba īstermiņa vai ilgtermiņa pieejās, konsultēšanā vai psihoterapijā.</a:t>
                      </a:r>
                    </a:p>
                    <a:p>
                      <a:pPr>
                        <a:lnSpc>
                          <a:spcPct val="107000"/>
                        </a:lnSpc>
                        <a:spcAft>
                          <a:spcPts val="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Apakšspecializācijas </a:t>
                      </a:r>
                      <a:r>
                        <a:rPr lang="lv-LV" sz="1800" b="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problemātikā</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(pieaugušie ar personības traucējumiem, atkarības, vardarbība, krīze u.c.), </a:t>
                      </a:r>
                      <a:r>
                        <a:rPr lang="lv-LV" sz="1800" b="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vecuma grupas</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(agrīnais briedums, briedums, veci cilvēki), konsultēšanas </a:t>
                      </a:r>
                      <a:r>
                        <a:rPr lang="lv-LV" sz="1800" b="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pieejās un metodēs</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(īstermiņa, ilgtermiņa, </a:t>
                      </a:r>
                      <a:r>
                        <a:rPr lang="lv-LV" sz="180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psihodinamiskās</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sistēmiskās, </a:t>
                      </a:r>
                      <a:r>
                        <a:rPr lang="lv-LV" sz="180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Ego</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atbalstošās pieejas krīžu intervence, u.c.) Visbiežāk kā specifisks pakalpojums.</a:t>
                      </a:r>
                    </a:p>
                  </a:txBody>
                  <a:tcPr/>
                </a:tc>
                <a:tc>
                  <a:txBody>
                    <a:bodyPr/>
                    <a:lstStyle/>
                    <a:p>
                      <a:pPr>
                        <a:lnSpc>
                          <a:spcPct val="107000"/>
                        </a:lnSpc>
                        <a:spcAft>
                          <a:spcPts val="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Vispārīgā sociālā darba ar gadījumu prakses ietvaros, nav izteiktas specializācijas noteiktai klientu </a:t>
                      </a:r>
                      <a:r>
                        <a:rPr lang="lv-LV" sz="180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mērķgrupai</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Vairāk </a:t>
                      </a:r>
                      <a:r>
                        <a:rPr lang="lv-LV" sz="180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universalizēts</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darbs (piem., Sociālais darbs ar pilngadīgajiem, </a:t>
                      </a:r>
                      <a:r>
                        <a:rPr lang="lv-LV" sz="180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sd</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bez izteiktas specializācijas pēc vecuma, problēmām). Visbiežāk visa vecuma pieaugušajiem ar plašu problēmu spektru. Palīdzība indivīdam.</a:t>
                      </a:r>
                    </a:p>
                    <a:p>
                      <a:pPr>
                        <a:lnSpc>
                          <a:spcPct val="107000"/>
                        </a:lnSpc>
                        <a:spcAft>
                          <a:spcPts val="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Iespējama darba apvienošana ar sociālo darbu ar grupu (sociālo prasmju attīstīšanas, atbalsta grupas u.c.), kopienas sociālo darbu.</a:t>
                      </a:r>
                    </a:p>
                    <a:p>
                      <a:pPr>
                        <a:lnSpc>
                          <a:spcPct val="107000"/>
                        </a:lnSpc>
                        <a:spcAft>
                          <a:spcPts val="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Darbības saturu būtiski ietekmē institucionālie procesi, resursi un klienta tūlītējās vajadzības. (Lauku sociālais darbs)</a:t>
                      </a:r>
                    </a:p>
                  </a:txBody>
                  <a:tcPr/>
                </a:tc>
                <a:tc>
                  <a:txBody>
                    <a:bodyPr/>
                    <a:lstStyle/>
                    <a:p>
                      <a:pPr>
                        <a:lnSpc>
                          <a:spcPct val="107000"/>
                        </a:lnSpc>
                        <a:spcAft>
                          <a:spcPts val="0"/>
                        </a:spcAft>
                      </a:pPr>
                      <a:r>
                        <a:rPr lang="lv-LV" sz="18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Gadījuma vadīšanas galvenā identitāte un atšķirība no vispārīgā sociālā darba un psihosociālā darba klientam nepieciešamo pakalpojumu vadīšana jeb “</a:t>
                      </a:r>
                      <a:r>
                        <a:rPr lang="lv-LV" sz="1800" b="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menedžēšana</a:t>
                      </a:r>
                      <a:r>
                        <a:rPr lang="lv-LV" sz="18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Tātad, ne sociālā darbinieka tieša intervence konsultatīvajā darbā, ne arī daudzās papildus funkcijas, ko veic vispārīgās prakses ietvaros</a:t>
                      </a: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Uz pilngadīgo centrēta individuālā gadījuma vadīšana fokusējas uz tiešu individuālo problēmu risināšanu, īpaši darbā ar vientuļiem cilvēkiem.</a:t>
                      </a:r>
                    </a:p>
                    <a:p>
                      <a:pPr>
                        <a:lnSpc>
                          <a:spcPct val="107000"/>
                        </a:lnSpc>
                        <a:spcAft>
                          <a:spcPts val="800"/>
                        </a:spcAft>
                      </a:pPr>
                      <a:r>
                        <a:rPr lang="lv-LV"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Izvērtēšana un gadījuma vadīšana nefokusējas uz ģimenes locekļu izvērtēšanu, iesaistīšanu. </a:t>
                      </a:r>
                    </a:p>
                  </a:txBody>
                  <a:tcPr/>
                </a:tc>
                <a:extLst>
                  <a:ext uri="{0D108BD9-81ED-4DB2-BD59-A6C34878D82A}">
                    <a16:rowId xmlns:a16="http://schemas.microsoft.com/office/drawing/2014/main" val="2171441256"/>
                  </a:ext>
                </a:extLst>
              </a:tr>
            </a:tbl>
          </a:graphicData>
        </a:graphic>
      </p:graphicFrame>
    </p:spTree>
    <p:extLst>
      <p:ext uri="{BB962C8B-B14F-4D97-AF65-F5344CB8AC3E}">
        <p14:creationId xmlns:p14="http://schemas.microsoft.com/office/powerpoint/2010/main" val="63105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8" name="Freeform: Shape 27">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2738BD86-2403-418F-A466-C64BB3BB635C}"/>
              </a:ext>
            </a:extLst>
          </p:cNvPr>
          <p:cNvSpPr>
            <a:spLocks noGrp="1"/>
          </p:cNvSpPr>
          <p:nvPr>
            <p:ph type="title"/>
          </p:nvPr>
        </p:nvSpPr>
        <p:spPr>
          <a:xfrm>
            <a:off x="3180080" y="1220211"/>
            <a:ext cx="5807278" cy="5414269"/>
          </a:xfrm>
          <a:noFill/>
        </p:spPr>
        <p:txBody>
          <a:bodyPr vert="horz" lIns="91440" tIns="45720" rIns="91440" bIns="45720" rtlCol="0" anchor="ctr">
            <a:normAutofit/>
          </a:bodyPr>
          <a:lstStyle/>
          <a:p>
            <a:pPr algn="ctr"/>
            <a:r>
              <a:rPr lang="lv-LV" sz="4000" kern="1200" dirty="0">
                <a:solidFill>
                  <a:srgbClr val="080808"/>
                </a:solidFill>
                <a:latin typeface="+mj-lt"/>
                <a:ea typeface="+mj-ea"/>
                <a:cs typeface="+mj-cs"/>
              </a:rPr>
              <a:t>Raksturojiet savas kā sociālā darbinieka stiprās puses, resursus saskarsmē ar klientiem, kādas ir grūtības?</a:t>
            </a:r>
            <a:endParaRPr lang="en-US" sz="4000" kern="1200" dirty="0">
              <a:solidFill>
                <a:srgbClr val="080808"/>
              </a:solidFill>
              <a:latin typeface="+mj-lt"/>
              <a:ea typeface="+mj-ea"/>
              <a:cs typeface="+mj-cs"/>
            </a:endParaRPr>
          </a:p>
        </p:txBody>
      </p:sp>
      <p:sp>
        <p:nvSpPr>
          <p:cNvPr id="32" name="Freeform: Shape 31">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5044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6CADA4F-430F-428C-BEED-F57F8219EC80}"/>
              </a:ext>
            </a:extLst>
          </p:cNvPr>
          <p:cNvPicPr/>
          <p:nvPr/>
        </p:nvPicPr>
        <p:blipFill>
          <a:blip r:embed="rId2">
            <a:extLst>
              <a:ext uri="{28A0092B-C50C-407E-A947-70E740481C1C}">
                <a14:useLocalDpi xmlns:a14="http://schemas.microsoft.com/office/drawing/2010/main" val="0"/>
              </a:ext>
            </a:extLst>
          </a:blip>
          <a:stretch>
            <a:fillRect/>
          </a:stretch>
        </p:blipFill>
        <p:spPr>
          <a:xfrm>
            <a:off x="955040" y="1690688"/>
            <a:ext cx="10515600" cy="5167312"/>
          </a:xfrm>
          <a:prstGeom prst="rect">
            <a:avLst/>
          </a:prstGeom>
        </p:spPr>
      </p:pic>
      <p:sp>
        <p:nvSpPr>
          <p:cNvPr id="4" name="Title 3">
            <a:extLst>
              <a:ext uri="{FF2B5EF4-FFF2-40B4-BE49-F238E27FC236}">
                <a16:creationId xmlns:a16="http://schemas.microsoft.com/office/drawing/2014/main" id="{0938DB3A-F8D4-43B7-B28C-9670844E1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dirty="0">
                <a:solidFill>
                  <a:schemeClr val="tx1"/>
                </a:solidFill>
                <a:latin typeface="+mj-lt"/>
                <a:ea typeface="+mj-ea"/>
                <a:cs typeface="+mj-cs"/>
              </a:rPr>
              <a:t>2. </a:t>
            </a:r>
            <a:r>
              <a:rPr lang="en-US" sz="3400" kern="1200" dirty="0" err="1">
                <a:solidFill>
                  <a:schemeClr val="tx1"/>
                </a:solidFill>
                <a:latin typeface="+mj-lt"/>
                <a:ea typeface="+mj-ea"/>
                <a:cs typeface="+mj-cs"/>
              </a:rPr>
              <a:t>Galvenie</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priekšnosacījumi</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veiksmīgas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sadarbības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alianses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veidošanai</a:t>
            </a:r>
            <a:r>
              <a:rPr lang="en-US" sz="3400" kern="1200" dirty="0">
                <a:solidFill>
                  <a:schemeClr val="tx1"/>
                </a:solidFill>
                <a:latin typeface="+mj-lt"/>
                <a:ea typeface="+mj-ea"/>
                <a:cs typeface="+mj-cs"/>
              </a:rPr>
              <a:t> – </a:t>
            </a:r>
            <a:r>
              <a:rPr lang="lv-LV" sz="3400" b="1" dirty="0"/>
              <a:t>I</a:t>
            </a:r>
            <a:r>
              <a:rPr lang="lv-LV" sz="3400" b="1" kern="1200" dirty="0">
                <a:solidFill>
                  <a:schemeClr val="tx1"/>
                </a:solidFill>
                <a:latin typeface="+mj-lt"/>
                <a:ea typeface="+mj-ea"/>
                <a:cs typeface="+mj-cs"/>
              </a:rPr>
              <a:t>NSTITŪCIJA</a:t>
            </a:r>
            <a:endParaRPr lang="en-US" sz="3400" kern="1200" dirty="0">
              <a:solidFill>
                <a:schemeClr val="tx1"/>
              </a:solidFill>
              <a:latin typeface="+mj-lt"/>
              <a:ea typeface="+mj-ea"/>
              <a:cs typeface="+mj-cs"/>
            </a:endParaRPr>
          </a:p>
        </p:txBody>
      </p:sp>
    </p:spTree>
    <p:extLst>
      <p:ext uri="{BB962C8B-B14F-4D97-AF65-F5344CB8AC3E}">
        <p14:creationId xmlns:p14="http://schemas.microsoft.com/office/powerpoint/2010/main" val="3836409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Isosceles Triangle 3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21A3907E-5BB5-4ADE-B47A-56232F533E17}"/>
              </a:ext>
            </a:extLst>
          </p:cNvPr>
          <p:cNvGraphicFramePr>
            <a:graphicFrameLocks noGrp="1"/>
          </p:cNvGraphicFramePr>
          <p:nvPr>
            <p:extLst>
              <p:ext uri="{D42A27DB-BD31-4B8C-83A1-F6EECF244321}">
                <p14:modId xmlns:p14="http://schemas.microsoft.com/office/powerpoint/2010/main" val="4209826354"/>
              </p:ext>
            </p:extLst>
          </p:nvPr>
        </p:nvGraphicFramePr>
        <p:xfrm>
          <a:off x="643467" y="934361"/>
          <a:ext cx="10905067" cy="5508438"/>
        </p:xfrm>
        <a:graphic>
          <a:graphicData uri="http://schemas.openxmlformats.org/drawingml/2006/table">
            <a:tbl>
              <a:tblPr firstRow="1" bandRow="1">
                <a:noFill/>
                <a:tableStyleId>{5C22544A-7EE6-4342-B048-85BDC9FD1C3A}</a:tableStyleId>
              </a:tblPr>
              <a:tblGrid>
                <a:gridCol w="3744525">
                  <a:extLst>
                    <a:ext uri="{9D8B030D-6E8A-4147-A177-3AD203B41FA5}">
                      <a16:colId xmlns:a16="http://schemas.microsoft.com/office/drawing/2014/main" val="2303207591"/>
                    </a:ext>
                  </a:extLst>
                </a:gridCol>
                <a:gridCol w="3689208">
                  <a:extLst>
                    <a:ext uri="{9D8B030D-6E8A-4147-A177-3AD203B41FA5}">
                      <a16:colId xmlns:a16="http://schemas.microsoft.com/office/drawing/2014/main" val="1000258353"/>
                    </a:ext>
                  </a:extLst>
                </a:gridCol>
                <a:gridCol w="3471334">
                  <a:extLst>
                    <a:ext uri="{9D8B030D-6E8A-4147-A177-3AD203B41FA5}">
                      <a16:colId xmlns:a16="http://schemas.microsoft.com/office/drawing/2014/main" val="2239917300"/>
                    </a:ext>
                  </a:extLst>
                </a:gridCol>
              </a:tblGrid>
              <a:tr h="1039090">
                <a:tc>
                  <a:txBody>
                    <a:bodyPr/>
                    <a:lstStyle/>
                    <a:p>
                      <a:r>
                        <a:rPr lang="lv-LV" sz="2400" b="1">
                          <a:solidFill>
                            <a:schemeClr val="bg2">
                              <a:lumMod val="25000"/>
                            </a:schemeClr>
                          </a:solidFill>
                        </a:rPr>
                        <a:t>«institūcijas» statuss</a:t>
                      </a:r>
                    </a:p>
                  </a:txBody>
                  <a:tcPr marL="247871" marR="185903" marT="123934" marB="123934">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lv-LV" sz="2400" b="1" dirty="0">
                          <a:solidFill>
                            <a:schemeClr val="bg2">
                              <a:lumMod val="25000"/>
                            </a:schemeClr>
                          </a:solidFill>
                        </a:rPr>
                        <a:t>«institūcijas» </a:t>
                      </a:r>
                      <a:r>
                        <a:rPr lang="lv-LV" sz="2400" b="1" dirty="0" err="1">
                          <a:solidFill>
                            <a:schemeClr val="bg2">
                              <a:lumMod val="25000"/>
                            </a:schemeClr>
                          </a:solidFill>
                        </a:rPr>
                        <a:t>rasturs</a:t>
                      </a:r>
                      <a:endParaRPr lang="lv-LV" sz="2400" b="1" dirty="0">
                        <a:solidFill>
                          <a:schemeClr val="bg2">
                            <a:lumMod val="25000"/>
                          </a:schemeClr>
                        </a:solidFill>
                      </a:endParaRPr>
                    </a:p>
                  </a:txBody>
                  <a:tcPr marL="247871" marR="185903" marT="123934" marB="123934">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lv-LV" sz="2400" b="1" dirty="0">
                          <a:solidFill>
                            <a:schemeClr val="bg2">
                              <a:lumMod val="25000"/>
                            </a:schemeClr>
                          </a:solidFill>
                        </a:rPr>
                        <a:t>sociālā darba loma organizācijā</a:t>
                      </a:r>
                    </a:p>
                  </a:txBody>
                  <a:tcPr marL="247871" marR="185903" marT="123934" marB="123934">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319170306"/>
                  </a:ext>
                </a:extLst>
              </a:tr>
              <a:tr h="3950187">
                <a:tc>
                  <a:txBody>
                    <a:bodyPr/>
                    <a:lstStyle/>
                    <a:p>
                      <a:pPr marL="285750" indent="-285750">
                        <a:buFont typeface="Arial" panose="020B0604020202020204" pitchFamily="34" charset="0"/>
                        <a:buChar char="•"/>
                      </a:pPr>
                      <a:r>
                        <a:rPr lang="lv-LV" sz="2400" dirty="0">
                          <a:solidFill>
                            <a:schemeClr val="bg2">
                              <a:lumMod val="25000"/>
                            </a:schemeClr>
                          </a:solidFill>
                        </a:rPr>
                        <a:t>Nevalstiska, valsts, pašvaldības, privāta</a:t>
                      </a:r>
                    </a:p>
                    <a:p>
                      <a:pPr marL="285750" indent="-285750">
                        <a:buFont typeface="Arial" panose="020B0604020202020204" pitchFamily="34" charset="0"/>
                        <a:buChar char="•"/>
                      </a:pPr>
                      <a:r>
                        <a:rPr lang="lv-LV" sz="2400" dirty="0">
                          <a:solidFill>
                            <a:schemeClr val="bg2">
                              <a:lumMod val="25000"/>
                            </a:schemeClr>
                          </a:solidFill>
                        </a:rPr>
                        <a:t>Normatīvais regulējums</a:t>
                      </a:r>
                    </a:p>
                    <a:p>
                      <a:pPr marL="285750" indent="-285750">
                        <a:buFont typeface="Arial" panose="020B0604020202020204" pitchFamily="34" charset="0"/>
                        <a:buChar char="•"/>
                      </a:pPr>
                      <a:r>
                        <a:rPr lang="lv-LV" sz="2400" dirty="0">
                          <a:solidFill>
                            <a:schemeClr val="bg2">
                              <a:lumMod val="25000"/>
                            </a:schemeClr>
                          </a:solidFill>
                        </a:rPr>
                        <a:t>Formālās pārraudzības veids</a:t>
                      </a:r>
                    </a:p>
                    <a:p>
                      <a:pPr marL="285750" indent="-285750">
                        <a:buFont typeface="Arial" panose="020B0604020202020204" pitchFamily="34" charset="0"/>
                        <a:buChar char="•"/>
                      </a:pPr>
                      <a:r>
                        <a:rPr lang="lv-LV" sz="2400" dirty="0">
                          <a:solidFill>
                            <a:schemeClr val="bg2">
                              <a:lumMod val="25000"/>
                            </a:schemeClr>
                          </a:solidFill>
                        </a:rPr>
                        <a:t>Sabiedrības gaidas un formālais pasūtījums u.c.</a:t>
                      </a:r>
                    </a:p>
                  </a:txBody>
                  <a:tcPr marL="247871" marR="185903" marT="123934" marB="123934">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285750" indent="-285750">
                        <a:buFont typeface="Arial" panose="020B0604020202020204" pitchFamily="34" charset="0"/>
                        <a:buChar char="•"/>
                      </a:pPr>
                      <a:r>
                        <a:rPr lang="lv-LV" sz="2000" dirty="0">
                          <a:solidFill>
                            <a:schemeClr val="bg2">
                              <a:lumMod val="25000"/>
                            </a:schemeClr>
                          </a:solidFill>
                        </a:rPr>
                        <a:t>Misija, vīzija</a:t>
                      </a:r>
                    </a:p>
                    <a:p>
                      <a:pPr marL="285750" indent="-285750">
                        <a:buFont typeface="Arial" panose="020B0604020202020204" pitchFamily="34" charset="0"/>
                        <a:buChar char="•"/>
                      </a:pPr>
                      <a:r>
                        <a:rPr lang="lv-LV" sz="2000" dirty="0">
                          <a:solidFill>
                            <a:schemeClr val="bg2">
                              <a:lumMod val="25000"/>
                            </a:schemeClr>
                          </a:solidFill>
                        </a:rPr>
                        <a:t>Vērtības</a:t>
                      </a:r>
                    </a:p>
                    <a:p>
                      <a:pPr marL="285750" indent="-285750">
                        <a:buFont typeface="Arial" panose="020B0604020202020204" pitchFamily="34" charset="0"/>
                        <a:buChar char="•"/>
                      </a:pPr>
                      <a:r>
                        <a:rPr lang="lv-LV" sz="2000" dirty="0" err="1">
                          <a:solidFill>
                            <a:schemeClr val="bg2">
                              <a:lumMod val="25000"/>
                            </a:schemeClr>
                          </a:solidFill>
                        </a:rPr>
                        <a:t>Org-jas</a:t>
                      </a:r>
                      <a:r>
                        <a:rPr lang="lv-LV" sz="2000" dirty="0">
                          <a:solidFill>
                            <a:schemeClr val="bg2">
                              <a:lumMod val="25000"/>
                            </a:schemeClr>
                          </a:solidFill>
                        </a:rPr>
                        <a:t> tips, kultūra</a:t>
                      </a:r>
                    </a:p>
                    <a:p>
                      <a:pPr marL="285750" indent="-285750">
                        <a:buFont typeface="Arial" panose="020B0604020202020204" pitchFamily="34" charset="0"/>
                        <a:buChar char="•"/>
                      </a:pPr>
                      <a:r>
                        <a:rPr lang="lv-LV" sz="2000" dirty="0">
                          <a:solidFill>
                            <a:schemeClr val="bg2">
                              <a:lumMod val="25000"/>
                            </a:schemeClr>
                          </a:solidFill>
                        </a:rPr>
                        <a:t>Klienta loma un attieksmes pret klientu</a:t>
                      </a:r>
                    </a:p>
                    <a:p>
                      <a:pPr marL="285750" indent="-285750">
                        <a:buFont typeface="Arial" panose="020B0604020202020204" pitchFamily="34" charset="0"/>
                        <a:buChar char="•"/>
                      </a:pPr>
                      <a:r>
                        <a:rPr lang="lv-LV" sz="2000" dirty="0">
                          <a:solidFill>
                            <a:schemeClr val="bg2">
                              <a:lumMod val="25000"/>
                            </a:schemeClr>
                          </a:solidFill>
                        </a:rPr>
                        <a:t>Struktūra</a:t>
                      </a:r>
                    </a:p>
                    <a:p>
                      <a:pPr marL="285750" indent="-285750">
                        <a:buFont typeface="Arial" panose="020B0604020202020204" pitchFamily="34" charset="0"/>
                        <a:buChar char="•"/>
                      </a:pPr>
                      <a:r>
                        <a:rPr lang="lv-LV" sz="2000" dirty="0">
                          <a:solidFill>
                            <a:schemeClr val="bg2">
                              <a:lumMod val="25000"/>
                            </a:schemeClr>
                          </a:solidFill>
                        </a:rPr>
                        <a:t>Lielums</a:t>
                      </a:r>
                    </a:p>
                    <a:p>
                      <a:pPr marL="285750" indent="-285750">
                        <a:buFont typeface="Arial" panose="020B0604020202020204" pitchFamily="34" charset="0"/>
                        <a:buChar char="•"/>
                      </a:pPr>
                      <a:r>
                        <a:rPr lang="lv-LV" sz="2000" dirty="0">
                          <a:solidFill>
                            <a:schemeClr val="bg2">
                              <a:lumMod val="25000"/>
                            </a:schemeClr>
                          </a:solidFill>
                        </a:rPr>
                        <a:t>Pienākumu un resursu līdzsvars</a:t>
                      </a:r>
                    </a:p>
                    <a:p>
                      <a:pPr marL="285750" indent="-285750">
                        <a:buFont typeface="Arial" panose="020B0604020202020204" pitchFamily="34" charset="0"/>
                        <a:buChar char="•"/>
                      </a:pPr>
                      <a:r>
                        <a:rPr lang="lv-LV" sz="2000" dirty="0">
                          <a:solidFill>
                            <a:schemeClr val="bg2">
                              <a:lumMod val="25000"/>
                            </a:schemeClr>
                          </a:solidFill>
                        </a:rPr>
                        <a:t>Atbalsta un profesionālās attīstības sistēma darbiniekiem</a:t>
                      </a:r>
                    </a:p>
                    <a:p>
                      <a:pPr marL="285750" indent="-285750">
                        <a:buFont typeface="Arial" panose="020B0604020202020204" pitchFamily="34" charset="0"/>
                        <a:buChar char="•"/>
                      </a:pPr>
                      <a:r>
                        <a:rPr lang="lv-LV" sz="2000" dirty="0">
                          <a:solidFill>
                            <a:schemeClr val="bg2">
                              <a:lumMod val="25000"/>
                            </a:schemeClr>
                          </a:solidFill>
                        </a:rPr>
                        <a:t>Vadītāja personība u.c.</a:t>
                      </a:r>
                    </a:p>
                    <a:p>
                      <a:endParaRPr lang="lv-LV" sz="1700" dirty="0">
                        <a:solidFill>
                          <a:schemeClr val="bg2">
                            <a:lumMod val="25000"/>
                          </a:schemeClr>
                        </a:solidFill>
                      </a:endParaRPr>
                    </a:p>
                  </a:txBody>
                  <a:tcPr marL="247871" marR="185903" marT="123934" marB="123934">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2400" dirty="0" err="1">
                          <a:solidFill>
                            <a:schemeClr val="bg2">
                              <a:lumMod val="25000"/>
                            </a:schemeClr>
                          </a:solidFill>
                        </a:rPr>
                        <a:t>Sd</a:t>
                      </a:r>
                      <a:r>
                        <a:rPr lang="lv-LV" sz="2400" dirty="0">
                          <a:solidFill>
                            <a:schemeClr val="bg2">
                              <a:lumMod val="25000"/>
                            </a:schemeClr>
                          </a:solidFill>
                        </a:rPr>
                        <a:t> profesionālā autonomija un integritāte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2400" dirty="0" err="1">
                          <a:solidFill>
                            <a:schemeClr val="bg2">
                              <a:lumMod val="25000"/>
                            </a:schemeClr>
                          </a:solidFill>
                        </a:rPr>
                        <a:t>Sd</a:t>
                      </a:r>
                      <a:r>
                        <a:rPr lang="lv-LV" sz="2400" dirty="0">
                          <a:solidFill>
                            <a:schemeClr val="bg2">
                              <a:lumMod val="25000"/>
                            </a:schemeClr>
                          </a:solidFill>
                        </a:rPr>
                        <a:t> procesi</a:t>
                      </a:r>
                    </a:p>
                    <a:p>
                      <a:pPr marL="285750" indent="-285750">
                        <a:buFont typeface="Arial" panose="020B0604020202020204" pitchFamily="34" charset="0"/>
                        <a:buChar char="•"/>
                      </a:pPr>
                      <a:r>
                        <a:rPr lang="lv-LV" sz="2400" dirty="0">
                          <a:solidFill>
                            <a:schemeClr val="bg2">
                              <a:lumMod val="25000"/>
                            </a:schemeClr>
                          </a:solidFill>
                        </a:rPr>
                        <a:t>Ilgums darbā ar klientu</a:t>
                      </a:r>
                    </a:p>
                    <a:p>
                      <a:pPr marL="285750" indent="-285750">
                        <a:buFont typeface="Arial" panose="020B0604020202020204" pitchFamily="34" charset="0"/>
                        <a:buChar char="•"/>
                      </a:pPr>
                      <a:r>
                        <a:rPr lang="lv-LV" sz="2400" dirty="0">
                          <a:solidFill>
                            <a:schemeClr val="bg2">
                              <a:lumMod val="25000"/>
                            </a:schemeClr>
                          </a:solidFill>
                        </a:rPr>
                        <a:t>Resursi</a:t>
                      </a:r>
                    </a:p>
                    <a:p>
                      <a:pPr marL="285750" indent="-285750">
                        <a:buFont typeface="Arial" panose="020B0604020202020204" pitchFamily="34" charset="0"/>
                        <a:buChar char="•"/>
                      </a:pPr>
                      <a:r>
                        <a:rPr lang="lv-LV" sz="2400" dirty="0">
                          <a:solidFill>
                            <a:schemeClr val="bg2">
                              <a:lumMod val="25000"/>
                            </a:schemeClr>
                          </a:solidFill>
                        </a:rPr>
                        <a:t>Attīstības iespējas</a:t>
                      </a:r>
                    </a:p>
                    <a:p>
                      <a:pPr marL="285750" indent="-285750">
                        <a:buFont typeface="Arial" panose="020B0604020202020204" pitchFamily="34" charset="0"/>
                        <a:buChar char="•"/>
                      </a:pPr>
                      <a:r>
                        <a:rPr lang="lv-LV" sz="2400" dirty="0">
                          <a:solidFill>
                            <a:schemeClr val="bg2">
                              <a:lumMod val="25000"/>
                            </a:schemeClr>
                          </a:solidFill>
                        </a:rPr>
                        <a:t>Drošība</a:t>
                      </a:r>
                    </a:p>
                    <a:p>
                      <a:pPr marL="285750" indent="-285750">
                        <a:buFont typeface="Arial" panose="020B0604020202020204" pitchFamily="34" charset="0"/>
                        <a:buChar char="•"/>
                      </a:pPr>
                      <a:r>
                        <a:rPr lang="lv-LV" sz="2400" dirty="0">
                          <a:solidFill>
                            <a:schemeClr val="bg2">
                              <a:lumMod val="25000"/>
                            </a:schemeClr>
                          </a:solidFill>
                        </a:rPr>
                        <a:t>Komanda</a:t>
                      </a:r>
                    </a:p>
                    <a:p>
                      <a:endParaRPr lang="lv-LV" sz="1700" dirty="0">
                        <a:solidFill>
                          <a:schemeClr val="bg2">
                            <a:lumMod val="25000"/>
                          </a:schemeClr>
                        </a:solidFill>
                      </a:endParaRPr>
                    </a:p>
                  </a:txBody>
                  <a:tcPr marL="247871" marR="185903" marT="123934" marB="123934">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2935594342"/>
                  </a:ext>
                </a:extLst>
              </a:tr>
            </a:tbl>
          </a:graphicData>
        </a:graphic>
      </p:graphicFrame>
    </p:spTree>
    <p:extLst>
      <p:ext uri="{BB962C8B-B14F-4D97-AF65-F5344CB8AC3E}">
        <p14:creationId xmlns:p14="http://schemas.microsoft.com/office/powerpoint/2010/main" val="206380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513CFFC-DBE1-44E0-8BA9-9B57A1BCE1BA}"/>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lv-LV" sz="3600" kern="1200" dirty="0">
                <a:solidFill>
                  <a:srgbClr val="080808"/>
                </a:solidFill>
                <a:latin typeface="+mj-lt"/>
                <a:ea typeface="+mj-ea"/>
                <a:cs typeface="+mj-cs"/>
              </a:rPr>
              <a:t>Raksturojiet savu organizāciju, saskarsmes un labvēlīgu attiecību kontekstā. Stiprās puses, šķēršļi.</a:t>
            </a:r>
            <a:endParaRPr lang="en-US" sz="3600" kern="1200"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5801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1CB0FB06-63F5-487D-9506-876E75ACC526}"/>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91441" y="1165403"/>
            <a:ext cx="12192000" cy="6489714"/>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B79B0-3E9C-41FF-B421-338BEC42A905}"/>
              </a:ext>
            </a:extLst>
          </p:cNvPr>
          <p:cNvSpPr>
            <a:spLocks noGrp="1"/>
          </p:cNvSpPr>
          <p:nvPr>
            <p:ph type="title"/>
          </p:nvPr>
        </p:nvSpPr>
        <p:spPr>
          <a:xfrm>
            <a:off x="-112871" y="1035363"/>
            <a:ext cx="12417742" cy="1337179"/>
          </a:xfrm>
        </p:spPr>
        <p:txBody>
          <a:bodyPr>
            <a:normAutofit/>
          </a:bodyPr>
          <a:lstStyle/>
          <a:p>
            <a:pPr algn="ctr"/>
            <a:r>
              <a:rPr lang="lv-LV" sz="3200" b="1" dirty="0">
                <a:solidFill>
                  <a:schemeClr val="tx2">
                    <a:lumMod val="50000"/>
                  </a:schemeClr>
                </a:solidFill>
              </a:rPr>
              <a:t>Sociālā darba ar gadījumu efektivitāti ietekmē šo visu elementu mijiedarbība</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71B06AF-D10F-4C15-9E95-D3D67E74FAF3}"/>
              </a:ext>
            </a:extLst>
          </p:cNvPr>
          <p:cNvCxnSpPr/>
          <p:nvPr/>
        </p:nvCxnSpPr>
        <p:spPr>
          <a:xfrm>
            <a:off x="3838575" y="3638550"/>
            <a:ext cx="105727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3FE40F-B88A-484C-A159-EF1637B1E577}"/>
              </a:ext>
            </a:extLst>
          </p:cNvPr>
          <p:cNvCxnSpPr/>
          <p:nvPr/>
        </p:nvCxnSpPr>
        <p:spPr>
          <a:xfrm>
            <a:off x="6943725" y="3638550"/>
            <a:ext cx="105727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761EEE-6790-42C4-A5DB-100CF7BB9FC9}"/>
              </a:ext>
            </a:extLst>
          </p:cNvPr>
          <p:cNvCxnSpPr>
            <a:cxnSpLocks/>
          </p:cNvCxnSpPr>
          <p:nvPr/>
        </p:nvCxnSpPr>
        <p:spPr>
          <a:xfrm>
            <a:off x="3105150" y="4838700"/>
            <a:ext cx="570547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1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3FE4D2-4CEE-4CC0-9581-017243F95BFE}"/>
              </a:ext>
            </a:extLst>
          </p:cNvPr>
          <p:cNvSpPr>
            <a:spLocks noGrp="1"/>
          </p:cNvSpPr>
          <p:nvPr>
            <p:ph type="title"/>
          </p:nvPr>
        </p:nvSpPr>
        <p:spPr>
          <a:xfrm>
            <a:off x="4907281" y="3342640"/>
            <a:ext cx="6961538" cy="3302351"/>
          </a:xfrm>
        </p:spPr>
        <p:txBody>
          <a:bodyPr vert="horz" lIns="91440" tIns="45720" rIns="91440" bIns="45720" rtlCol="0" anchor="t">
            <a:normAutofit fontScale="90000"/>
          </a:bodyPr>
          <a:lstStyle/>
          <a:p>
            <a:pPr algn="r"/>
            <a:r>
              <a:rPr lang="lv-LV" sz="4000" dirty="0">
                <a:solidFill>
                  <a:srgbClr val="000000"/>
                </a:solidFill>
              </a:rPr>
              <a:t>Jebkura elementa pārlieka dominēšana negatīvi ietekmē sociālā darba efektivitāti un mazina «atveseļojošo» efektu klientam no sociālā darba vērtību, principu un mērķu skatu punkta</a:t>
            </a:r>
            <a:endParaRPr lang="en-US" sz="4000" dirty="0">
              <a:solidFill>
                <a:srgbClr val="000000"/>
              </a:solidFill>
            </a:endParaRPr>
          </a:p>
        </p:txBody>
      </p:sp>
      <p:sp>
        <p:nvSpPr>
          <p:cNvPr id="13"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2F148358-FAFC-4F23-9129-643C719A0D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18595" y="435755"/>
            <a:ext cx="2754249" cy="1652549"/>
          </a:xfrm>
          <a:prstGeom prst="rect">
            <a:avLst/>
          </a:prstGeom>
        </p:spPr>
      </p:pic>
      <p:pic>
        <p:nvPicPr>
          <p:cNvPr id="4" name="Picture 3" descr="A close up of a logo&#10;&#10;Description automatically generated">
            <a:extLst>
              <a:ext uri="{FF2B5EF4-FFF2-40B4-BE49-F238E27FC236}">
                <a16:creationId xmlns:a16="http://schemas.microsoft.com/office/drawing/2014/main" id="{C56087ED-1125-46BB-B77D-AE174BF1AEA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23181" y="2746973"/>
            <a:ext cx="3163437" cy="3347552"/>
          </a:xfrm>
          <a:prstGeom prst="rect">
            <a:avLst/>
          </a:prstGeom>
        </p:spPr>
      </p:pic>
    </p:spTree>
    <p:extLst>
      <p:ext uri="{BB962C8B-B14F-4D97-AF65-F5344CB8AC3E}">
        <p14:creationId xmlns:p14="http://schemas.microsoft.com/office/powerpoint/2010/main" val="405326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ss, tree, sitting, bench&#10;&#10;Description automatically generated">
            <a:extLst>
              <a:ext uri="{FF2B5EF4-FFF2-40B4-BE49-F238E27FC236}">
                <a16:creationId xmlns:a16="http://schemas.microsoft.com/office/drawing/2014/main" id="{F1D29011-2871-4920-A1AC-FCB2ABF04783}"/>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0656" r="-1" b="-1"/>
          <a:stretch/>
        </p:blipFill>
        <p:spPr>
          <a:xfrm>
            <a:off x="20" y="10"/>
            <a:ext cx="8668492" cy="6857990"/>
          </a:xfrm>
          <a:prstGeom prst="rect">
            <a:avLst/>
          </a:prstGeom>
        </p:spPr>
      </p:pic>
      <p:sp>
        <p:nvSpPr>
          <p:cNvPr id="29" name="Rectangle 2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0312FA-DEE1-471D-95A5-DE327BAA83A1}"/>
              </a:ext>
            </a:extLst>
          </p:cNvPr>
          <p:cNvSpPr>
            <a:spLocks noGrp="1"/>
          </p:cNvSpPr>
          <p:nvPr>
            <p:ph type="ctrTitle"/>
          </p:nvPr>
        </p:nvSpPr>
        <p:spPr>
          <a:xfrm>
            <a:off x="8010144" y="3192017"/>
            <a:ext cx="4023360" cy="2966114"/>
          </a:xfrm>
        </p:spPr>
        <p:txBody>
          <a:bodyPr anchor="b">
            <a:noAutofit/>
          </a:bodyPr>
          <a:lstStyle/>
          <a:p>
            <a:pPr algn="l"/>
            <a:r>
              <a:rPr lang="lv-LV" sz="2800" b="1" dirty="0"/>
              <a:t>– </a:t>
            </a:r>
            <a:r>
              <a:rPr lang="lv-LV" sz="2800" b="1" dirty="0" err="1"/>
              <a:t>M.Ričmonda</a:t>
            </a:r>
            <a:r>
              <a:rPr lang="lv-LV" sz="2800" b="1" dirty="0"/>
              <a:t> «Sociālais darbs ir māksla» - </a:t>
            </a:r>
            <a:r>
              <a:rPr lang="lv-LV" sz="2800" dirty="0"/>
              <a:t>vajadzīgas </a:t>
            </a:r>
            <a:r>
              <a:rPr lang="lv-LV" sz="2800" dirty="0" err="1"/>
              <a:t>zinašanas</a:t>
            </a:r>
            <a:r>
              <a:rPr lang="lv-LV" sz="2800" dirty="0"/>
              <a:t>, metodes, pieredze, attieksme un ideja, kā arī nedaudz trakuma.</a:t>
            </a:r>
            <a:br>
              <a:rPr lang="lv-LV" sz="2800" dirty="0"/>
            </a:br>
            <a:r>
              <a:rPr lang="lv-LV" sz="2800" b="1" dirty="0"/>
              <a:t>– Attīstībai nepieciešama droša telpa un attiecības;</a:t>
            </a:r>
            <a:br>
              <a:rPr lang="lv-LV" sz="2800" b="1" dirty="0"/>
            </a:br>
            <a:r>
              <a:rPr lang="lv-LV" sz="2800" b="1" dirty="0"/>
              <a:t>– Attīstībai nepieciešami resursi</a:t>
            </a:r>
            <a:br>
              <a:rPr lang="lv-LV" sz="2800" b="1" dirty="0"/>
            </a:br>
            <a:br>
              <a:rPr lang="lv-LV" sz="2800" b="1" dirty="0"/>
            </a:br>
            <a:br>
              <a:rPr lang="lv-LV" sz="2800" b="1" dirty="0"/>
            </a:br>
            <a:br>
              <a:rPr lang="lv-LV" sz="2800" b="1" dirty="0"/>
            </a:br>
            <a:endParaRPr lang="lv-LV" sz="2800" dirty="0"/>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07990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abric, rug&#10;&#10;Description automatically generated">
            <a:extLst>
              <a:ext uri="{FF2B5EF4-FFF2-40B4-BE49-F238E27FC236}">
                <a16:creationId xmlns:a16="http://schemas.microsoft.com/office/drawing/2014/main" id="{EE4E8F8B-FC18-4D33-89AE-807FEDB55210}"/>
              </a:ext>
            </a:extLst>
          </p:cNvPr>
          <p:cNvPicPr>
            <a:picLocks noChangeAspect="1"/>
          </p:cNvPicPr>
          <p:nvPr/>
        </p:nvPicPr>
        <p:blipFill rotWithShape="1">
          <a:blip r:embed="rId2">
            <a:extLst>
              <a:ext uri="{28A0092B-C50C-407E-A947-70E740481C1C}">
                <a14:useLocalDpi xmlns:a14="http://schemas.microsoft.com/office/drawing/2010/main" val="0"/>
              </a:ext>
            </a:extLst>
          </a:blip>
          <a:srcRect t="2949" r="14680" b="6142"/>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455906-CC59-4E96-ABF7-1BEBF7D6448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600" dirty="0"/>
              <a:t>Ja </a:t>
            </a:r>
            <a:r>
              <a:rPr lang="en-US" sz="2600" dirty="0" err="1"/>
              <a:t>visi</a:t>
            </a:r>
            <a:r>
              <a:rPr lang="en-US" sz="2600" dirty="0"/>
              <a:t> </a:t>
            </a:r>
            <a:r>
              <a:rPr lang="en-US" sz="2600" dirty="0" err="1"/>
              <a:t>mozaīkas</a:t>
            </a:r>
            <a:r>
              <a:rPr lang="en-US" sz="2600" dirty="0"/>
              <a:t> </a:t>
            </a:r>
            <a:r>
              <a:rPr lang="en-US" sz="2600" dirty="0" err="1"/>
              <a:t>gabaliņi</a:t>
            </a:r>
            <a:r>
              <a:rPr lang="en-US" sz="2600" dirty="0"/>
              <a:t> </a:t>
            </a:r>
            <a:r>
              <a:rPr lang="en-US" sz="2600" dirty="0" err="1"/>
              <a:t>ir</a:t>
            </a:r>
            <a:r>
              <a:rPr lang="en-US" sz="2600" dirty="0"/>
              <a:t> </a:t>
            </a:r>
            <a:r>
              <a:rPr lang="en-US" sz="2600" dirty="0" err="1"/>
              <a:t>savā</a:t>
            </a:r>
            <a:r>
              <a:rPr lang="en-US" sz="2600" dirty="0"/>
              <a:t> </a:t>
            </a:r>
            <a:r>
              <a:rPr lang="en-US" sz="2600" dirty="0" err="1"/>
              <a:t>vietā</a:t>
            </a:r>
            <a:r>
              <a:rPr lang="en-US" sz="2600" dirty="0"/>
              <a:t>, tad </a:t>
            </a:r>
            <a:r>
              <a:rPr lang="en-US" sz="2600" dirty="0" err="1"/>
              <a:t>veidojas</a:t>
            </a:r>
            <a:r>
              <a:rPr lang="en-US" sz="2600" dirty="0"/>
              <a:t> </a:t>
            </a:r>
            <a:r>
              <a:rPr lang="en-US" sz="2600" dirty="0" err="1"/>
              <a:t>vienota</a:t>
            </a:r>
            <a:r>
              <a:rPr lang="en-US" sz="2600" dirty="0"/>
              <a:t> </a:t>
            </a:r>
            <a:r>
              <a:rPr lang="en-US" sz="2600" dirty="0" err="1"/>
              <a:t>bilde</a:t>
            </a:r>
            <a:r>
              <a:rPr lang="en-US" sz="2600" dirty="0"/>
              <a:t>.</a:t>
            </a:r>
            <a:br>
              <a:rPr lang="en-US" sz="2600" dirty="0"/>
            </a:br>
            <a:r>
              <a:rPr lang="en-US" sz="2600" dirty="0" err="1"/>
              <a:t>Mākslā</a:t>
            </a:r>
            <a:r>
              <a:rPr lang="en-US" sz="2600" dirty="0"/>
              <a:t> to </a:t>
            </a:r>
            <a:r>
              <a:rPr lang="en-US" sz="2600" dirty="0" err="1"/>
              <a:t>panākt</a:t>
            </a:r>
            <a:r>
              <a:rPr lang="en-US" sz="2600" dirty="0"/>
              <a:t> </a:t>
            </a:r>
            <a:r>
              <a:rPr lang="en-US" sz="2600" dirty="0" err="1"/>
              <a:t>ir</a:t>
            </a:r>
            <a:r>
              <a:rPr lang="lv-LV" sz="2600" dirty="0"/>
              <a:t> salīdzinoši</a:t>
            </a:r>
            <a:r>
              <a:rPr lang="en-US" sz="2600" dirty="0"/>
              <a:t> </a:t>
            </a:r>
            <a:r>
              <a:rPr lang="en-US" sz="2600" dirty="0" err="1"/>
              <a:t>vienkāršāk</a:t>
            </a:r>
            <a:r>
              <a:rPr lang="en-US" sz="2600" dirty="0"/>
              <a:t>. </a:t>
            </a:r>
            <a:r>
              <a:rPr lang="en-US" sz="2600" dirty="0" err="1"/>
              <a:t>Sociālajā</a:t>
            </a:r>
            <a:r>
              <a:rPr lang="en-US" sz="2600" dirty="0"/>
              <a:t> </a:t>
            </a:r>
            <a:r>
              <a:rPr lang="en-US" sz="2600" dirty="0" err="1"/>
              <a:t>darbā</a:t>
            </a:r>
            <a:r>
              <a:rPr lang="en-US" sz="2600" dirty="0"/>
              <a:t> </a:t>
            </a:r>
            <a:r>
              <a:rPr lang="en-US" sz="2600" dirty="0" err="1"/>
              <a:t>tas</a:t>
            </a:r>
            <a:r>
              <a:rPr lang="en-US" sz="2600" dirty="0"/>
              <a:t> </a:t>
            </a:r>
            <a:r>
              <a:rPr lang="en-US" sz="2600" dirty="0" err="1"/>
              <a:t>ir</a:t>
            </a:r>
            <a:r>
              <a:rPr lang="en-US" sz="2600" dirty="0"/>
              <a:t> </a:t>
            </a:r>
            <a:r>
              <a:rPr lang="en-US" sz="2600" dirty="0" err="1"/>
              <a:t>mērķis</a:t>
            </a:r>
            <a:r>
              <a:rPr lang="en-US" sz="2600" dirty="0"/>
              <a:t> </a:t>
            </a:r>
            <a:r>
              <a:rPr lang="en-US" sz="2600" dirty="0" err="1"/>
              <a:t>uz</a:t>
            </a:r>
            <a:r>
              <a:rPr lang="en-US" sz="2600" dirty="0"/>
              <a:t> kuru </a:t>
            </a:r>
            <a:r>
              <a:rPr lang="en-US" sz="2600" dirty="0" err="1"/>
              <a:t>vienmēr</a:t>
            </a:r>
            <a:r>
              <a:rPr lang="en-US" sz="2600" dirty="0"/>
              <a:t> </a:t>
            </a:r>
            <a:r>
              <a:rPr lang="en-US" sz="2600" dirty="0" err="1"/>
              <a:t>jātiecas</a:t>
            </a:r>
            <a:r>
              <a:rPr lang="en-US" sz="2600" dirty="0"/>
              <a:t>.</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B4F1B10-7934-421B-8F60-E2EB804A51CF}"/>
              </a:ext>
            </a:extLst>
          </p:cNvPr>
          <p:cNvSpPr txBox="1"/>
          <p:nvPr/>
        </p:nvSpPr>
        <p:spPr>
          <a:xfrm>
            <a:off x="833073" y="5735637"/>
            <a:ext cx="5005371" cy="923330"/>
          </a:xfrm>
          <a:prstGeom prst="rect">
            <a:avLst/>
          </a:prstGeom>
          <a:noFill/>
        </p:spPr>
        <p:txBody>
          <a:bodyPr wrap="square" rtlCol="0">
            <a:spAutoFit/>
          </a:bodyPr>
          <a:lstStyle/>
          <a:p>
            <a:r>
              <a:rPr lang="lv-LV" dirty="0"/>
              <a:t>PALDIES PAR UZMANĪBU!</a:t>
            </a:r>
          </a:p>
          <a:p>
            <a:endParaRPr lang="lv-LV" dirty="0"/>
          </a:p>
          <a:p>
            <a:r>
              <a:rPr lang="lv-LV" dirty="0"/>
              <a:t>Ja ir laiks, tad jautājumi</a:t>
            </a:r>
          </a:p>
        </p:txBody>
      </p:sp>
    </p:spTree>
    <p:extLst>
      <p:ext uri="{BB962C8B-B14F-4D97-AF65-F5344CB8AC3E}">
        <p14:creationId xmlns:p14="http://schemas.microsoft.com/office/powerpoint/2010/main" val="7140351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animal, mammal, dog, brown&#10;&#10;Description automatically generated">
            <a:extLst>
              <a:ext uri="{FF2B5EF4-FFF2-40B4-BE49-F238E27FC236}">
                <a16:creationId xmlns:a16="http://schemas.microsoft.com/office/drawing/2014/main" id="{836217EA-710E-4F2B-9105-9049DFDA26A7}"/>
              </a:ext>
            </a:extLst>
          </p:cNvPr>
          <p:cNvPicPr>
            <a:picLocks noChangeAspect="1"/>
          </p:cNvPicPr>
          <p:nvPr/>
        </p:nvPicPr>
        <p:blipFill rotWithShape="1">
          <a:blip r:embed="rId2">
            <a:extLst>
              <a:ext uri="{28A0092B-C50C-407E-A947-70E740481C1C}">
                <a14:useLocalDpi xmlns:a14="http://schemas.microsoft.com/office/drawing/2010/main" val="0"/>
              </a:ext>
            </a:extLst>
          </a:blip>
          <a:srcRect l="27187" r="9613"/>
          <a:stretch/>
        </p:blipFill>
        <p:spPr>
          <a:xfrm>
            <a:off x="-81260" y="10"/>
            <a:ext cx="6024860" cy="6857990"/>
          </a:xfrm>
          <a:prstGeom prst="rect">
            <a:avLst/>
          </a:prstGeom>
        </p:spPr>
      </p:pic>
      <p:sp>
        <p:nvSpPr>
          <p:cNvPr id="12" name="Rectangle 11">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F8DC63-0974-4951-9ED1-61C727DE91F6}"/>
              </a:ext>
            </a:extLst>
          </p:cNvPr>
          <p:cNvSpPr>
            <a:spLocks noGrp="1"/>
          </p:cNvSpPr>
          <p:nvPr>
            <p:ph idx="1"/>
          </p:nvPr>
        </p:nvSpPr>
        <p:spPr>
          <a:xfrm>
            <a:off x="6248402" y="989838"/>
            <a:ext cx="5586372" cy="4935474"/>
          </a:xfrm>
        </p:spPr>
        <p:txBody>
          <a:bodyPr anchor="t">
            <a:normAutofit/>
          </a:bodyPr>
          <a:lstStyle/>
          <a:p>
            <a:r>
              <a:rPr lang="lv-LV" sz="2400" dirty="0"/>
              <a:t>Attiecības ir sociālā darba ar gadījumu viens no galvenajiem elementiem kopš tā pirmsākumiem.</a:t>
            </a:r>
          </a:p>
          <a:p>
            <a:r>
              <a:rPr lang="lv-LV" sz="2400" dirty="0"/>
              <a:t>Attiecības veidojas caur  apzinātu un neapzinātu, tiešu un netiešu saskarsmi, kā arī dinamisku mijiedarbību.</a:t>
            </a:r>
          </a:p>
          <a:p>
            <a:endParaRPr lang="lv-LV" sz="2000" dirty="0"/>
          </a:p>
          <a:p>
            <a:r>
              <a:rPr lang="lv-LV" sz="2000" dirty="0"/>
              <a:t>Ētikas kodekss nosaka </a:t>
            </a:r>
          </a:p>
          <a:p>
            <a:endParaRPr lang="lv-LV" sz="2000" dirty="0"/>
          </a:p>
          <a:p>
            <a:endParaRPr lang="lv-LV" sz="2000" dirty="0"/>
          </a:p>
        </p:txBody>
      </p:sp>
      <p:pic>
        <p:nvPicPr>
          <p:cNvPr id="6" name="Picture 5">
            <a:extLst>
              <a:ext uri="{FF2B5EF4-FFF2-40B4-BE49-F238E27FC236}">
                <a16:creationId xmlns:a16="http://schemas.microsoft.com/office/drawing/2014/main" id="{195DC59B-BB32-487D-AF3D-CCFD10006881}"/>
              </a:ext>
            </a:extLst>
          </p:cNvPr>
          <p:cNvPicPr>
            <a:picLocks noChangeAspect="1"/>
          </p:cNvPicPr>
          <p:nvPr/>
        </p:nvPicPr>
        <p:blipFill>
          <a:blip r:embed="rId3"/>
          <a:stretch>
            <a:fillRect/>
          </a:stretch>
        </p:blipFill>
        <p:spPr>
          <a:xfrm>
            <a:off x="6055370" y="4068064"/>
            <a:ext cx="6024860" cy="457200"/>
          </a:xfrm>
          <a:prstGeom prst="rect">
            <a:avLst/>
          </a:prstGeom>
        </p:spPr>
      </p:pic>
    </p:spTree>
    <p:extLst>
      <p:ext uri="{BB962C8B-B14F-4D97-AF65-F5344CB8AC3E}">
        <p14:creationId xmlns:p14="http://schemas.microsoft.com/office/powerpoint/2010/main" val="41231633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grass, tree, sitting, bench&#10;&#10;Description automatically generated">
            <a:extLst>
              <a:ext uri="{FF2B5EF4-FFF2-40B4-BE49-F238E27FC236}">
                <a16:creationId xmlns:a16="http://schemas.microsoft.com/office/drawing/2014/main" id="{64FC35AB-C49D-4B59-8FDC-945DF6F9C42A}"/>
              </a:ext>
            </a:extLst>
          </p:cNvPr>
          <p:cNvPicPr>
            <a:picLocks noChangeAspect="1"/>
          </p:cNvPicPr>
          <p:nvPr/>
        </p:nvPicPr>
        <p:blipFill rotWithShape="1">
          <a:blip r:embed="rId2">
            <a:extLst>
              <a:ext uri="{28A0092B-C50C-407E-A947-70E740481C1C}">
                <a14:useLocalDpi xmlns:a14="http://schemas.microsoft.com/office/drawing/2010/main" val="0"/>
              </a:ext>
            </a:extLst>
          </a:blip>
          <a:srcRect l="6852" r="10865"/>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3" name="Freeform: Shape 1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2634F0-41F9-4ECE-BB29-5C8C1502A588}"/>
              </a:ext>
            </a:extLst>
          </p:cNvPr>
          <p:cNvSpPr>
            <a:spLocks noGrp="1"/>
          </p:cNvSpPr>
          <p:nvPr>
            <p:ph type="title"/>
          </p:nvPr>
        </p:nvSpPr>
        <p:spPr>
          <a:xfrm>
            <a:off x="314960" y="81280"/>
            <a:ext cx="6177280" cy="1325563"/>
          </a:xfrm>
        </p:spPr>
        <p:txBody>
          <a:bodyPr vert="horz" lIns="91440" tIns="45720" rIns="91440" bIns="45720" rtlCol="0" anchor="ctr">
            <a:normAutofit/>
          </a:bodyPr>
          <a:lstStyle/>
          <a:p>
            <a:r>
              <a:rPr lang="en-US" sz="2100" b="1" dirty="0" err="1"/>
              <a:t>Sociālajā</a:t>
            </a:r>
            <a:r>
              <a:rPr lang="en-US" sz="2100" b="1" dirty="0"/>
              <a:t> </a:t>
            </a:r>
            <a:r>
              <a:rPr lang="en-US" sz="2100" b="1" dirty="0" err="1"/>
              <a:t>darbā</a:t>
            </a:r>
            <a:r>
              <a:rPr lang="en-US" sz="2100" b="1" dirty="0"/>
              <a:t> </a:t>
            </a:r>
            <a:r>
              <a:rPr lang="en-US" sz="2100" b="1" dirty="0" err="1"/>
              <a:t>pastāv</a:t>
            </a:r>
            <a:r>
              <a:rPr lang="en-US" sz="2100" b="1" dirty="0"/>
              <a:t> </a:t>
            </a:r>
            <a:r>
              <a:rPr lang="en-US" sz="2100" b="1" dirty="0" err="1"/>
              <a:t>daudzi</a:t>
            </a:r>
            <a:r>
              <a:rPr lang="en-US" sz="2100" b="1" dirty="0"/>
              <a:t> </a:t>
            </a:r>
            <a:r>
              <a:rPr lang="en-US" sz="2100" b="1" dirty="0" err="1"/>
              <a:t>priekšnosacījumi</a:t>
            </a:r>
            <a:r>
              <a:rPr lang="en-US" sz="2100" b="1" dirty="0"/>
              <a:t> un </a:t>
            </a:r>
            <a:r>
              <a:rPr lang="en-US" sz="2100" b="1" dirty="0" err="1"/>
              <a:t>iemesli</a:t>
            </a:r>
            <a:r>
              <a:rPr lang="en-US" sz="2100" b="1" dirty="0"/>
              <a:t>, </a:t>
            </a:r>
            <a:r>
              <a:rPr lang="en-US" sz="2100" b="1" dirty="0" err="1"/>
              <a:t>lai</a:t>
            </a:r>
            <a:r>
              <a:rPr lang="en-US" sz="2100" b="1" dirty="0"/>
              <a:t> </a:t>
            </a:r>
            <a:r>
              <a:rPr lang="en-US" sz="2100" b="1" dirty="0" err="1"/>
              <a:t>pastāvētu</a:t>
            </a:r>
            <a:r>
              <a:rPr lang="en-US" sz="2100" b="1" dirty="0"/>
              <a:t> </a:t>
            </a:r>
            <a:r>
              <a:rPr lang="en-US" sz="2100" b="1" dirty="0" err="1"/>
              <a:t>saskarsmes</a:t>
            </a:r>
            <a:r>
              <a:rPr lang="en-US" sz="2100" b="1" dirty="0"/>
              <a:t> un </a:t>
            </a:r>
            <a:r>
              <a:rPr lang="en-US" sz="2100" b="1" dirty="0" err="1"/>
              <a:t>veiksmīgas</a:t>
            </a:r>
            <a:r>
              <a:rPr lang="en-US" sz="2100" b="1" dirty="0"/>
              <a:t> </a:t>
            </a:r>
            <a:r>
              <a:rPr lang="en-US" sz="2100" b="1" dirty="0" err="1"/>
              <a:t>sadarbības</a:t>
            </a:r>
            <a:r>
              <a:rPr lang="en-US" sz="2100" b="1" dirty="0"/>
              <a:t> </a:t>
            </a:r>
            <a:r>
              <a:rPr lang="en-US" sz="2100" b="1" dirty="0" err="1"/>
              <a:t>šķēršļi</a:t>
            </a:r>
            <a:r>
              <a:rPr lang="en-US" sz="2100" b="1" dirty="0"/>
              <a:t>:</a:t>
            </a:r>
            <a:endParaRPr lang="en-US" sz="2100" dirty="0"/>
          </a:p>
        </p:txBody>
      </p:sp>
      <p:sp>
        <p:nvSpPr>
          <p:cNvPr id="5" name="Title 1">
            <a:extLst>
              <a:ext uri="{FF2B5EF4-FFF2-40B4-BE49-F238E27FC236}">
                <a16:creationId xmlns:a16="http://schemas.microsoft.com/office/drawing/2014/main" id="{81CA213F-0840-4F4A-AAEF-4FCEE9C490FE}"/>
              </a:ext>
            </a:extLst>
          </p:cNvPr>
          <p:cNvSpPr txBox="1">
            <a:spLocks/>
          </p:cNvSpPr>
          <p:nvPr/>
        </p:nvSpPr>
        <p:spPr>
          <a:xfrm>
            <a:off x="314960" y="1228725"/>
            <a:ext cx="5272170" cy="554799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n-US" sz="2400" b="1" dirty="0" err="1">
                <a:latin typeface="+mn-lt"/>
                <a:ea typeface="+mn-ea"/>
                <a:cs typeface="+mn-cs"/>
              </a:rPr>
              <a:t>sarežģītas</a:t>
            </a:r>
            <a:r>
              <a:rPr lang="en-US" sz="2400" b="1" dirty="0">
                <a:latin typeface="+mn-lt"/>
                <a:ea typeface="+mn-ea"/>
                <a:cs typeface="+mn-cs"/>
              </a:rPr>
              <a:t> KLIENTU </a:t>
            </a:r>
            <a:r>
              <a:rPr lang="en-US" sz="2400" dirty="0" err="1">
                <a:latin typeface="+mn-lt"/>
                <a:ea typeface="+mn-ea"/>
                <a:cs typeface="+mn-cs"/>
              </a:rPr>
              <a:t>situācijas</a:t>
            </a:r>
            <a:r>
              <a:rPr lang="en-US" sz="2400" dirty="0">
                <a:latin typeface="+mn-lt"/>
                <a:ea typeface="+mn-ea"/>
                <a:cs typeface="+mn-cs"/>
              </a:rPr>
              <a:t> un </a:t>
            </a:r>
            <a:r>
              <a:rPr lang="en-US" sz="2400" dirty="0" err="1">
                <a:latin typeface="+mn-lt"/>
                <a:ea typeface="+mn-ea"/>
                <a:cs typeface="+mn-cs"/>
              </a:rPr>
              <a:t>klientu</a:t>
            </a:r>
            <a:r>
              <a:rPr lang="en-US" sz="2400" dirty="0">
                <a:latin typeface="+mn-lt"/>
                <a:ea typeface="+mn-ea"/>
                <a:cs typeface="+mn-cs"/>
              </a:rPr>
              <a:t> </a:t>
            </a:r>
            <a:r>
              <a:rPr lang="en-US" sz="2400" dirty="0" err="1">
                <a:latin typeface="+mn-lt"/>
                <a:ea typeface="+mn-ea"/>
                <a:cs typeface="+mn-cs"/>
              </a:rPr>
              <a:t>mērķgrupas</a:t>
            </a:r>
            <a:r>
              <a:rPr lang="en-US" sz="2400" dirty="0">
                <a:latin typeface="+mn-lt"/>
                <a:ea typeface="+mn-ea"/>
                <a:cs typeface="+mn-cs"/>
              </a:rPr>
              <a:t> (</a:t>
            </a:r>
            <a:r>
              <a:rPr lang="en-US" sz="2400" dirty="0" err="1">
                <a:latin typeface="+mn-lt"/>
                <a:ea typeface="+mn-ea"/>
                <a:cs typeface="+mn-cs"/>
              </a:rPr>
              <a:t>saskarsmes</a:t>
            </a:r>
            <a:r>
              <a:rPr lang="en-US" sz="2400" dirty="0">
                <a:latin typeface="+mn-lt"/>
                <a:ea typeface="+mn-ea"/>
                <a:cs typeface="+mn-cs"/>
              </a:rPr>
              <a:t> </a:t>
            </a:r>
            <a:r>
              <a:rPr lang="en-US" sz="2400" dirty="0" err="1">
                <a:latin typeface="+mn-lt"/>
                <a:ea typeface="+mn-ea"/>
                <a:cs typeface="+mn-cs"/>
              </a:rPr>
              <a:t>grūtības</a:t>
            </a:r>
            <a:r>
              <a:rPr lang="en-US" sz="2400" dirty="0">
                <a:latin typeface="+mn-lt"/>
                <a:ea typeface="+mn-ea"/>
                <a:cs typeface="+mn-cs"/>
              </a:rPr>
              <a:t>, </a:t>
            </a:r>
            <a:r>
              <a:rPr lang="en-US" sz="2400" dirty="0" err="1">
                <a:latin typeface="+mn-lt"/>
                <a:ea typeface="+mn-ea"/>
                <a:cs typeface="+mn-cs"/>
              </a:rPr>
              <a:t>sociālās</a:t>
            </a:r>
            <a:r>
              <a:rPr lang="en-US" sz="2400" dirty="0">
                <a:latin typeface="+mn-lt"/>
                <a:ea typeface="+mn-ea"/>
                <a:cs typeface="+mn-cs"/>
              </a:rPr>
              <a:t> </a:t>
            </a:r>
            <a:r>
              <a:rPr lang="en-US" sz="2400" dirty="0" err="1">
                <a:latin typeface="+mn-lt"/>
                <a:ea typeface="+mn-ea"/>
                <a:cs typeface="+mn-cs"/>
              </a:rPr>
              <a:t>funkcionēšanas</a:t>
            </a:r>
            <a:r>
              <a:rPr lang="en-US" sz="2400" dirty="0">
                <a:latin typeface="+mn-lt"/>
                <a:ea typeface="+mn-ea"/>
                <a:cs typeface="+mn-cs"/>
              </a:rPr>
              <a:t> un </a:t>
            </a:r>
            <a:r>
              <a:rPr lang="en-US" sz="2400" dirty="0" err="1">
                <a:latin typeface="+mn-lt"/>
                <a:ea typeface="+mn-ea"/>
                <a:cs typeface="+mn-cs"/>
              </a:rPr>
              <a:t>adaptācijas</a:t>
            </a:r>
            <a:r>
              <a:rPr lang="en-US" sz="2400" dirty="0">
                <a:latin typeface="+mn-lt"/>
                <a:ea typeface="+mn-ea"/>
                <a:cs typeface="+mn-cs"/>
              </a:rPr>
              <a:t> </a:t>
            </a:r>
            <a:r>
              <a:rPr lang="en-US" sz="2400" dirty="0" err="1">
                <a:latin typeface="+mn-lt"/>
                <a:ea typeface="+mn-ea"/>
                <a:cs typeface="+mn-cs"/>
              </a:rPr>
              <a:t>grūtības</a:t>
            </a:r>
            <a:r>
              <a:rPr lang="en-US" sz="2400" dirty="0">
                <a:latin typeface="+mn-lt"/>
                <a:ea typeface="+mn-ea"/>
                <a:cs typeface="+mn-cs"/>
              </a:rPr>
              <a:t>, </a:t>
            </a:r>
            <a:r>
              <a:rPr lang="en-US" sz="2400" dirty="0" err="1">
                <a:latin typeface="+mn-lt"/>
                <a:ea typeface="+mn-ea"/>
                <a:cs typeface="+mn-cs"/>
              </a:rPr>
              <a:t>agrīnās</a:t>
            </a:r>
            <a:r>
              <a:rPr lang="en-US" sz="2400" dirty="0">
                <a:latin typeface="+mn-lt"/>
                <a:ea typeface="+mn-ea"/>
                <a:cs typeface="+mn-cs"/>
              </a:rPr>
              <a:t> traumas, </a:t>
            </a:r>
            <a:r>
              <a:rPr lang="en-US" sz="2400" dirty="0" err="1">
                <a:latin typeface="+mn-lt"/>
                <a:ea typeface="+mn-ea"/>
                <a:cs typeface="+mn-cs"/>
              </a:rPr>
              <a:t>dezorganizētais</a:t>
            </a:r>
            <a:r>
              <a:rPr lang="en-US" sz="2400" dirty="0">
                <a:latin typeface="+mn-lt"/>
                <a:ea typeface="+mn-ea"/>
                <a:cs typeface="+mn-cs"/>
              </a:rPr>
              <a:t> </a:t>
            </a:r>
            <a:r>
              <a:rPr lang="en-US" sz="2400" dirty="0" err="1">
                <a:latin typeface="+mn-lt"/>
                <a:ea typeface="+mn-ea"/>
                <a:cs typeface="+mn-cs"/>
              </a:rPr>
              <a:t>piesaistes</a:t>
            </a:r>
            <a:r>
              <a:rPr lang="en-US" sz="2400" dirty="0">
                <a:latin typeface="+mn-lt"/>
                <a:ea typeface="+mn-ea"/>
                <a:cs typeface="+mn-cs"/>
              </a:rPr>
              <a:t> tips, </a:t>
            </a:r>
            <a:r>
              <a:rPr lang="en-US" sz="2400" dirty="0" err="1">
                <a:latin typeface="+mn-lt"/>
                <a:ea typeface="+mn-ea"/>
                <a:cs typeface="+mn-cs"/>
              </a:rPr>
              <a:t>atkarības</a:t>
            </a:r>
            <a:r>
              <a:rPr lang="en-US" sz="2400" dirty="0">
                <a:latin typeface="+mn-lt"/>
                <a:ea typeface="+mn-ea"/>
                <a:cs typeface="+mn-cs"/>
              </a:rPr>
              <a:t>, </a:t>
            </a:r>
            <a:r>
              <a:rPr lang="lv-LV" sz="2400" dirty="0" err="1">
                <a:latin typeface="+mn-lt"/>
                <a:ea typeface="+mn-ea"/>
                <a:cs typeface="+mn-cs"/>
              </a:rPr>
              <a:t>devianta</a:t>
            </a:r>
            <a:r>
              <a:rPr lang="lv-LV" sz="2400" dirty="0">
                <a:latin typeface="+mn-lt"/>
                <a:ea typeface="+mn-ea"/>
                <a:cs typeface="+mn-cs"/>
              </a:rPr>
              <a:t> uzvedība, </a:t>
            </a:r>
            <a:r>
              <a:rPr lang="en-US" sz="2400" dirty="0" err="1">
                <a:latin typeface="+mn-lt"/>
                <a:ea typeface="+mn-ea"/>
                <a:cs typeface="+mn-cs"/>
              </a:rPr>
              <a:t>personības</a:t>
            </a:r>
            <a:r>
              <a:rPr lang="en-US" sz="2400" dirty="0">
                <a:latin typeface="+mn-lt"/>
                <a:ea typeface="+mn-ea"/>
                <a:cs typeface="+mn-cs"/>
              </a:rPr>
              <a:t> </a:t>
            </a:r>
            <a:r>
              <a:rPr lang="en-US" sz="2400" dirty="0" err="1">
                <a:latin typeface="+mn-lt"/>
                <a:ea typeface="+mn-ea"/>
                <a:cs typeface="+mn-cs"/>
              </a:rPr>
              <a:t>traucējumi</a:t>
            </a:r>
            <a:r>
              <a:rPr lang="en-US" sz="2400" dirty="0">
                <a:latin typeface="+mn-lt"/>
                <a:ea typeface="+mn-ea"/>
                <a:cs typeface="+mn-cs"/>
              </a:rPr>
              <a:t>, </a:t>
            </a:r>
            <a:r>
              <a:rPr lang="en-US" sz="2400" dirty="0" err="1">
                <a:latin typeface="+mn-lt"/>
                <a:ea typeface="+mn-ea"/>
                <a:cs typeface="+mn-cs"/>
              </a:rPr>
              <a:t>garīgās</a:t>
            </a:r>
            <a:r>
              <a:rPr lang="en-US" sz="2400" dirty="0">
                <a:latin typeface="+mn-lt"/>
                <a:ea typeface="+mn-ea"/>
                <a:cs typeface="+mn-cs"/>
              </a:rPr>
              <a:t> un </a:t>
            </a:r>
            <a:r>
              <a:rPr lang="en-US" sz="2400" dirty="0" err="1">
                <a:latin typeface="+mn-lt"/>
                <a:ea typeface="+mn-ea"/>
                <a:cs typeface="+mn-cs"/>
              </a:rPr>
              <a:t>psihiskās</a:t>
            </a:r>
            <a:r>
              <a:rPr lang="en-US" sz="2400" dirty="0">
                <a:latin typeface="+mn-lt"/>
                <a:ea typeface="+mn-ea"/>
                <a:cs typeface="+mn-cs"/>
              </a:rPr>
              <a:t> </a:t>
            </a:r>
            <a:r>
              <a:rPr lang="en-US" sz="2400" dirty="0" err="1">
                <a:latin typeface="+mn-lt"/>
                <a:ea typeface="+mn-ea"/>
                <a:cs typeface="+mn-cs"/>
              </a:rPr>
              <a:t>attīstības</a:t>
            </a:r>
            <a:r>
              <a:rPr lang="en-US" sz="2400" dirty="0">
                <a:latin typeface="+mn-lt"/>
                <a:ea typeface="+mn-ea"/>
                <a:cs typeface="+mn-cs"/>
              </a:rPr>
              <a:t> </a:t>
            </a:r>
            <a:r>
              <a:rPr lang="en-US" sz="2400" dirty="0" err="1">
                <a:latin typeface="+mn-lt"/>
                <a:ea typeface="+mn-ea"/>
                <a:cs typeface="+mn-cs"/>
              </a:rPr>
              <a:t>traucējumi</a:t>
            </a:r>
            <a:r>
              <a:rPr lang="en-US" sz="2400" dirty="0">
                <a:latin typeface="+mn-lt"/>
                <a:ea typeface="+mn-ea"/>
                <a:cs typeface="+mn-cs"/>
              </a:rPr>
              <a:t> </a:t>
            </a:r>
            <a:r>
              <a:rPr lang="en-US" sz="2400" dirty="0" err="1">
                <a:latin typeface="+mn-lt"/>
                <a:ea typeface="+mn-ea"/>
                <a:cs typeface="+mn-cs"/>
              </a:rPr>
              <a:t>u.c.</a:t>
            </a:r>
            <a:r>
              <a:rPr lang="en-US" sz="2400" dirty="0">
                <a:latin typeface="+mn-lt"/>
                <a:ea typeface="+mn-ea"/>
                <a:cs typeface="+mn-cs"/>
              </a:rPr>
              <a:t>)</a:t>
            </a:r>
            <a:endParaRPr lang="lv-LV" sz="2400" dirty="0">
              <a:latin typeface="+mn-lt"/>
              <a:ea typeface="+mn-ea"/>
              <a:cs typeface="+mn-cs"/>
            </a:endParaRPr>
          </a:p>
          <a:p>
            <a:pPr indent="-228600">
              <a:spcAft>
                <a:spcPts val="600"/>
              </a:spcAft>
              <a:buFont typeface="Arial" panose="020B0604020202020204" pitchFamily="34" charset="0"/>
              <a:buChar char="•"/>
            </a:pPr>
            <a:r>
              <a:rPr lang="en-US" sz="2400" b="1" dirty="0">
                <a:latin typeface="+mn-lt"/>
                <a:ea typeface="+mn-ea"/>
                <a:cs typeface="+mn-cs"/>
              </a:rPr>
              <a:t>SOCIĀLĀ DARBINIEKA </a:t>
            </a:r>
            <a:r>
              <a:rPr lang="en-US" sz="2400" dirty="0" err="1">
                <a:latin typeface="+mn-lt"/>
                <a:ea typeface="+mn-ea"/>
                <a:cs typeface="+mn-cs"/>
              </a:rPr>
              <a:t>pārslodze</a:t>
            </a:r>
            <a:r>
              <a:rPr lang="en-US" sz="2400" dirty="0">
                <a:latin typeface="+mn-lt"/>
                <a:ea typeface="+mn-ea"/>
                <a:cs typeface="+mn-cs"/>
              </a:rPr>
              <a:t>, </a:t>
            </a:r>
            <a:r>
              <a:rPr lang="en-US" sz="2400" dirty="0" err="1">
                <a:latin typeface="+mn-lt"/>
                <a:ea typeface="+mn-ea"/>
                <a:cs typeface="+mn-cs"/>
              </a:rPr>
              <a:t>varas</a:t>
            </a:r>
            <a:r>
              <a:rPr lang="en-US" sz="2400" dirty="0">
                <a:latin typeface="+mn-lt"/>
                <a:ea typeface="+mn-ea"/>
                <a:cs typeface="+mn-cs"/>
              </a:rPr>
              <a:t> </a:t>
            </a:r>
            <a:r>
              <a:rPr lang="en-US" sz="2400" dirty="0" err="1">
                <a:latin typeface="+mn-lt"/>
                <a:ea typeface="+mn-ea"/>
                <a:cs typeface="+mn-cs"/>
              </a:rPr>
              <a:t>pozīcija</a:t>
            </a:r>
            <a:r>
              <a:rPr lang="en-US" sz="2400" dirty="0">
                <a:latin typeface="+mn-lt"/>
                <a:ea typeface="+mn-ea"/>
                <a:cs typeface="+mn-cs"/>
              </a:rPr>
              <a:t>, </a:t>
            </a:r>
            <a:r>
              <a:rPr lang="en-US" sz="2400" dirty="0" err="1">
                <a:latin typeface="+mn-lt"/>
                <a:ea typeface="+mn-ea"/>
                <a:cs typeface="+mn-cs"/>
              </a:rPr>
              <a:t>nogurums</a:t>
            </a:r>
            <a:r>
              <a:rPr lang="en-US" sz="2400" dirty="0">
                <a:latin typeface="+mn-lt"/>
                <a:ea typeface="+mn-ea"/>
                <a:cs typeface="+mn-cs"/>
              </a:rPr>
              <a:t>, </a:t>
            </a:r>
            <a:r>
              <a:rPr lang="en-US" sz="2400" dirty="0" err="1">
                <a:latin typeface="+mn-lt"/>
                <a:ea typeface="+mn-ea"/>
                <a:cs typeface="+mn-cs"/>
              </a:rPr>
              <a:t>neskaidri</a:t>
            </a:r>
            <a:r>
              <a:rPr lang="en-US" sz="2400" dirty="0">
                <a:latin typeface="+mn-lt"/>
                <a:ea typeface="+mn-ea"/>
                <a:cs typeface="+mn-cs"/>
              </a:rPr>
              <a:t> </a:t>
            </a:r>
            <a:r>
              <a:rPr lang="en-US" sz="2400" dirty="0" err="1">
                <a:latin typeface="+mn-lt"/>
                <a:ea typeface="+mn-ea"/>
                <a:cs typeface="+mn-cs"/>
              </a:rPr>
              <a:t>darba</a:t>
            </a:r>
            <a:r>
              <a:rPr lang="en-US" sz="2400" dirty="0">
                <a:latin typeface="+mn-lt"/>
                <a:ea typeface="+mn-ea"/>
                <a:cs typeface="+mn-cs"/>
              </a:rPr>
              <a:t> </a:t>
            </a:r>
            <a:r>
              <a:rPr lang="en-US" sz="2400" dirty="0" err="1">
                <a:latin typeface="+mn-lt"/>
                <a:ea typeface="+mn-ea"/>
                <a:cs typeface="+mn-cs"/>
              </a:rPr>
              <a:t>uzdevumi</a:t>
            </a:r>
            <a:r>
              <a:rPr lang="en-US" sz="2400" dirty="0">
                <a:latin typeface="+mn-lt"/>
                <a:ea typeface="+mn-ea"/>
                <a:cs typeface="+mn-cs"/>
              </a:rPr>
              <a:t> un </a:t>
            </a:r>
            <a:r>
              <a:rPr lang="en-US" sz="2400" dirty="0" err="1">
                <a:latin typeface="+mn-lt"/>
                <a:ea typeface="+mn-ea"/>
                <a:cs typeface="+mn-cs"/>
              </a:rPr>
              <a:t>robežas</a:t>
            </a:r>
            <a:r>
              <a:rPr lang="en-US" sz="2400" dirty="0">
                <a:latin typeface="+mn-lt"/>
                <a:ea typeface="+mn-ea"/>
                <a:cs typeface="+mn-cs"/>
              </a:rPr>
              <a:t>, </a:t>
            </a:r>
            <a:r>
              <a:rPr lang="en-US" sz="2400" dirty="0" err="1">
                <a:latin typeface="+mn-lt"/>
                <a:ea typeface="+mn-ea"/>
                <a:cs typeface="+mn-cs"/>
              </a:rPr>
              <a:t>personīgo</a:t>
            </a:r>
            <a:r>
              <a:rPr lang="en-US" sz="2400" dirty="0">
                <a:latin typeface="+mn-lt"/>
                <a:ea typeface="+mn-ea"/>
                <a:cs typeface="+mn-cs"/>
              </a:rPr>
              <a:t> </a:t>
            </a:r>
            <a:r>
              <a:rPr lang="en-US" sz="2400" dirty="0" err="1">
                <a:latin typeface="+mn-lt"/>
                <a:ea typeface="+mn-ea"/>
                <a:cs typeface="+mn-cs"/>
              </a:rPr>
              <a:t>problēmu</a:t>
            </a:r>
            <a:r>
              <a:rPr lang="en-US" sz="2400" dirty="0">
                <a:latin typeface="+mn-lt"/>
                <a:ea typeface="+mn-ea"/>
                <a:cs typeface="+mn-cs"/>
              </a:rPr>
              <a:t> </a:t>
            </a:r>
            <a:r>
              <a:rPr lang="en-US" sz="2400" dirty="0" err="1">
                <a:latin typeface="+mn-lt"/>
                <a:ea typeface="+mn-ea"/>
                <a:cs typeface="+mn-cs"/>
              </a:rPr>
              <a:t>aktualizēšanās</a:t>
            </a:r>
            <a:r>
              <a:rPr lang="en-US" sz="2400" dirty="0">
                <a:latin typeface="+mn-lt"/>
                <a:ea typeface="+mn-ea"/>
                <a:cs typeface="+mn-cs"/>
              </a:rPr>
              <a:t>, </a:t>
            </a:r>
            <a:r>
              <a:rPr lang="en-US" sz="2400" dirty="0" err="1">
                <a:latin typeface="+mn-lt"/>
                <a:ea typeface="+mn-ea"/>
                <a:cs typeface="+mn-cs"/>
              </a:rPr>
              <a:t>saskarsmes</a:t>
            </a:r>
            <a:r>
              <a:rPr lang="en-US" sz="2400" dirty="0">
                <a:latin typeface="+mn-lt"/>
                <a:ea typeface="+mn-ea"/>
                <a:cs typeface="+mn-cs"/>
              </a:rPr>
              <a:t> </a:t>
            </a:r>
            <a:r>
              <a:rPr lang="en-US" sz="2400" dirty="0" err="1">
                <a:latin typeface="+mn-lt"/>
                <a:ea typeface="+mn-ea"/>
                <a:cs typeface="+mn-cs"/>
              </a:rPr>
              <a:t>grūtības</a:t>
            </a:r>
            <a:r>
              <a:rPr lang="en-US" sz="2400" dirty="0">
                <a:latin typeface="+mn-lt"/>
                <a:ea typeface="+mn-ea"/>
                <a:cs typeface="+mn-cs"/>
              </a:rPr>
              <a:t> </a:t>
            </a:r>
            <a:r>
              <a:rPr lang="en-US" sz="2400" dirty="0" err="1">
                <a:latin typeface="+mn-lt"/>
                <a:ea typeface="+mn-ea"/>
                <a:cs typeface="+mn-cs"/>
              </a:rPr>
              <a:t>ar</a:t>
            </a:r>
            <a:r>
              <a:rPr lang="en-US" sz="2400" dirty="0">
                <a:latin typeface="+mn-lt"/>
                <a:ea typeface="+mn-ea"/>
                <a:cs typeface="+mn-cs"/>
              </a:rPr>
              <a:t> </a:t>
            </a:r>
            <a:r>
              <a:rPr lang="en-US" sz="2400" dirty="0" err="1">
                <a:latin typeface="+mn-lt"/>
                <a:ea typeface="+mn-ea"/>
                <a:cs typeface="+mn-cs"/>
              </a:rPr>
              <a:t>noteiktām</a:t>
            </a:r>
            <a:r>
              <a:rPr lang="en-US" sz="2400" dirty="0">
                <a:latin typeface="+mn-lt"/>
                <a:ea typeface="+mn-ea"/>
                <a:cs typeface="+mn-cs"/>
              </a:rPr>
              <a:t> </a:t>
            </a:r>
            <a:r>
              <a:rPr lang="en-US" sz="2400" dirty="0" err="1">
                <a:latin typeface="+mn-lt"/>
                <a:ea typeface="+mn-ea"/>
                <a:cs typeface="+mn-cs"/>
              </a:rPr>
              <a:t>klientu</a:t>
            </a:r>
            <a:r>
              <a:rPr lang="en-US" sz="2400" dirty="0">
                <a:latin typeface="+mn-lt"/>
                <a:ea typeface="+mn-ea"/>
                <a:cs typeface="+mn-cs"/>
              </a:rPr>
              <a:t> </a:t>
            </a:r>
            <a:r>
              <a:rPr lang="en-US" sz="2400" dirty="0" err="1">
                <a:latin typeface="+mn-lt"/>
                <a:ea typeface="+mn-ea"/>
                <a:cs typeface="+mn-cs"/>
              </a:rPr>
              <a:t>grupām</a:t>
            </a:r>
            <a:r>
              <a:rPr lang="en-US" sz="2400" dirty="0">
                <a:latin typeface="+mn-lt"/>
                <a:ea typeface="+mn-ea"/>
                <a:cs typeface="+mn-cs"/>
              </a:rPr>
              <a:t>, </a:t>
            </a:r>
            <a:r>
              <a:rPr lang="en-US" sz="2400" dirty="0" err="1">
                <a:latin typeface="+mn-lt"/>
                <a:ea typeface="+mn-ea"/>
                <a:cs typeface="+mn-cs"/>
              </a:rPr>
              <a:t>zināšanu</a:t>
            </a:r>
            <a:r>
              <a:rPr lang="en-US" sz="2400" dirty="0">
                <a:latin typeface="+mn-lt"/>
                <a:ea typeface="+mn-ea"/>
                <a:cs typeface="+mn-cs"/>
              </a:rPr>
              <a:t> un </a:t>
            </a:r>
            <a:r>
              <a:rPr lang="en-US" sz="2400" dirty="0" err="1">
                <a:latin typeface="+mn-lt"/>
                <a:ea typeface="+mn-ea"/>
                <a:cs typeface="+mn-cs"/>
              </a:rPr>
              <a:t>prasmju</a:t>
            </a:r>
            <a:r>
              <a:rPr lang="en-US" sz="2400" dirty="0">
                <a:latin typeface="+mn-lt"/>
                <a:ea typeface="+mn-ea"/>
                <a:cs typeface="+mn-cs"/>
              </a:rPr>
              <a:t> </a:t>
            </a:r>
            <a:r>
              <a:rPr lang="en-US" sz="2400" dirty="0" err="1">
                <a:latin typeface="+mn-lt"/>
                <a:ea typeface="+mn-ea"/>
                <a:cs typeface="+mn-cs"/>
              </a:rPr>
              <a:t>trūkums</a:t>
            </a:r>
            <a:r>
              <a:rPr lang="en-US" sz="2400" dirty="0">
                <a:latin typeface="+mn-lt"/>
                <a:ea typeface="+mn-ea"/>
                <a:cs typeface="+mn-cs"/>
              </a:rPr>
              <a:t> </a:t>
            </a:r>
            <a:r>
              <a:rPr lang="en-US" sz="2400" dirty="0" err="1">
                <a:latin typeface="+mn-lt"/>
                <a:ea typeface="+mn-ea"/>
                <a:cs typeface="+mn-cs"/>
              </a:rPr>
              <a:t>u.c.</a:t>
            </a:r>
            <a:endParaRPr lang="en-US" sz="2400" dirty="0">
              <a:latin typeface="+mn-lt"/>
              <a:ea typeface="+mn-ea"/>
              <a:cs typeface="+mn-cs"/>
            </a:endParaRPr>
          </a:p>
          <a:p>
            <a:pPr indent="-228600">
              <a:spcAft>
                <a:spcPts val="600"/>
              </a:spcAft>
              <a:buFont typeface="Arial" panose="020B0604020202020204" pitchFamily="34" charset="0"/>
              <a:buChar char="•"/>
            </a:pPr>
            <a:r>
              <a:rPr lang="en-US" sz="2400" b="1" dirty="0">
                <a:latin typeface="+mn-lt"/>
                <a:ea typeface="+mn-ea"/>
                <a:cs typeface="+mn-cs"/>
              </a:rPr>
              <a:t>INSTITUCIONĀLAIS </a:t>
            </a:r>
            <a:r>
              <a:rPr lang="en-US" sz="2400" dirty="0" err="1">
                <a:latin typeface="+mn-lt"/>
                <a:ea typeface="+mn-ea"/>
                <a:cs typeface="+mn-cs"/>
              </a:rPr>
              <a:t>spiediens</a:t>
            </a:r>
            <a:r>
              <a:rPr lang="en-US" sz="2400" dirty="0">
                <a:latin typeface="+mn-lt"/>
                <a:ea typeface="+mn-ea"/>
                <a:cs typeface="+mn-cs"/>
              </a:rPr>
              <a:t> par </a:t>
            </a:r>
            <a:r>
              <a:rPr lang="en-US" sz="2400" dirty="0" err="1">
                <a:latin typeface="+mn-lt"/>
                <a:ea typeface="+mn-ea"/>
                <a:cs typeface="+mn-cs"/>
              </a:rPr>
              <a:t>tempu</a:t>
            </a:r>
            <a:r>
              <a:rPr lang="en-US" sz="2400" dirty="0">
                <a:latin typeface="+mn-lt"/>
                <a:ea typeface="+mn-ea"/>
                <a:cs typeface="+mn-cs"/>
              </a:rPr>
              <a:t>, </a:t>
            </a:r>
            <a:r>
              <a:rPr lang="en-US" sz="2400" dirty="0" err="1">
                <a:latin typeface="+mn-lt"/>
                <a:ea typeface="+mn-ea"/>
                <a:cs typeface="+mn-cs"/>
              </a:rPr>
              <a:t>metodēm</a:t>
            </a:r>
            <a:r>
              <a:rPr lang="en-US" sz="2400" dirty="0">
                <a:latin typeface="+mn-lt"/>
                <a:ea typeface="+mn-ea"/>
                <a:cs typeface="+mn-cs"/>
              </a:rPr>
              <a:t>, </a:t>
            </a:r>
            <a:r>
              <a:rPr lang="en-US" sz="2400" dirty="0" err="1">
                <a:latin typeface="+mn-lt"/>
                <a:ea typeface="+mn-ea"/>
                <a:cs typeface="+mn-cs"/>
              </a:rPr>
              <a:t>darba</a:t>
            </a:r>
            <a:r>
              <a:rPr lang="en-US" sz="2400" dirty="0">
                <a:latin typeface="+mn-lt"/>
                <a:ea typeface="+mn-ea"/>
                <a:cs typeface="+mn-cs"/>
              </a:rPr>
              <a:t> </a:t>
            </a:r>
            <a:r>
              <a:rPr lang="en-US" sz="2400" dirty="0" err="1">
                <a:latin typeface="+mn-lt"/>
                <a:ea typeface="+mn-ea"/>
                <a:cs typeface="+mn-cs"/>
              </a:rPr>
              <a:t>procesu</a:t>
            </a:r>
            <a:r>
              <a:rPr lang="en-US" sz="2400" dirty="0">
                <a:latin typeface="+mn-lt"/>
                <a:ea typeface="+mn-ea"/>
                <a:cs typeface="+mn-cs"/>
              </a:rPr>
              <a:t>, </a:t>
            </a:r>
            <a:r>
              <a:rPr lang="en-US" sz="2400" dirty="0" err="1">
                <a:latin typeface="+mn-lt"/>
                <a:ea typeface="+mn-ea"/>
                <a:cs typeface="+mn-cs"/>
              </a:rPr>
              <a:t>resursu</a:t>
            </a:r>
            <a:r>
              <a:rPr lang="en-US" sz="2400" dirty="0">
                <a:latin typeface="+mn-lt"/>
                <a:ea typeface="+mn-ea"/>
                <a:cs typeface="+mn-cs"/>
              </a:rPr>
              <a:t> </a:t>
            </a:r>
            <a:r>
              <a:rPr lang="en-US" sz="2400" dirty="0" err="1">
                <a:latin typeface="+mn-lt"/>
                <a:ea typeface="+mn-ea"/>
                <a:cs typeface="+mn-cs"/>
              </a:rPr>
              <a:t>trūkums</a:t>
            </a:r>
            <a:r>
              <a:rPr lang="en-US" sz="2400" dirty="0">
                <a:latin typeface="+mn-lt"/>
                <a:ea typeface="+mn-ea"/>
                <a:cs typeface="+mn-cs"/>
              </a:rPr>
              <a:t>, </a:t>
            </a:r>
            <a:r>
              <a:rPr lang="en-US" sz="2400" dirty="0" err="1">
                <a:latin typeface="+mn-lt"/>
                <a:ea typeface="+mn-ea"/>
                <a:cs typeface="+mn-cs"/>
              </a:rPr>
              <a:t>attiecības</a:t>
            </a:r>
            <a:r>
              <a:rPr lang="en-US" sz="2400" dirty="0">
                <a:latin typeface="+mn-lt"/>
                <a:ea typeface="+mn-ea"/>
                <a:cs typeface="+mn-cs"/>
              </a:rPr>
              <a:t> </a:t>
            </a:r>
            <a:r>
              <a:rPr lang="en-US" sz="2400" dirty="0" err="1">
                <a:latin typeface="+mn-lt"/>
                <a:ea typeface="+mn-ea"/>
                <a:cs typeface="+mn-cs"/>
              </a:rPr>
              <a:t>organizācijā</a:t>
            </a:r>
            <a:r>
              <a:rPr lang="en-US" sz="2400" dirty="0">
                <a:latin typeface="+mn-lt"/>
                <a:ea typeface="+mn-ea"/>
                <a:cs typeface="+mn-cs"/>
              </a:rPr>
              <a:t>, </a:t>
            </a:r>
            <a:r>
              <a:rPr lang="en-US" sz="2400" dirty="0" err="1">
                <a:latin typeface="+mn-lt"/>
                <a:ea typeface="+mn-ea"/>
                <a:cs typeface="+mn-cs"/>
              </a:rPr>
              <a:t>organizācijas</a:t>
            </a:r>
            <a:r>
              <a:rPr lang="en-US" sz="2400" dirty="0">
                <a:latin typeface="+mn-lt"/>
                <a:ea typeface="+mn-ea"/>
                <a:cs typeface="+mn-cs"/>
              </a:rPr>
              <a:t> </a:t>
            </a:r>
            <a:r>
              <a:rPr lang="en-US" sz="2400" dirty="0" err="1">
                <a:latin typeface="+mn-lt"/>
                <a:ea typeface="+mn-ea"/>
                <a:cs typeface="+mn-cs"/>
              </a:rPr>
              <a:t>kultūra</a:t>
            </a:r>
            <a:r>
              <a:rPr lang="en-US" sz="2400" dirty="0">
                <a:latin typeface="+mn-lt"/>
                <a:ea typeface="+mn-ea"/>
                <a:cs typeface="+mn-cs"/>
              </a:rPr>
              <a:t> </a:t>
            </a:r>
            <a:r>
              <a:rPr lang="en-US" sz="2400" dirty="0" err="1">
                <a:latin typeface="+mn-lt"/>
                <a:ea typeface="+mn-ea"/>
                <a:cs typeface="+mn-cs"/>
              </a:rPr>
              <a:t>utt</a:t>
            </a:r>
            <a:r>
              <a:rPr lang="en-US" sz="2400" dirty="0">
                <a:latin typeface="+mn-lt"/>
                <a:ea typeface="+mn-ea"/>
                <a:cs typeface="+mn-cs"/>
              </a:rPr>
              <a:t>.</a:t>
            </a:r>
          </a:p>
        </p:txBody>
      </p:sp>
    </p:spTree>
    <p:extLst>
      <p:ext uri="{BB962C8B-B14F-4D97-AF65-F5344CB8AC3E}">
        <p14:creationId xmlns:p14="http://schemas.microsoft.com/office/powerpoint/2010/main" val="19505369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EFCD5B-2329-4E33-8494-170205424803}"/>
              </a:ext>
            </a:extLst>
          </p:cNvPr>
          <p:cNvSpPr>
            <a:spLocks noGrp="1"/>
          </p:cNvSpPr>
          <p:nvPr>
            <p:ph type="title"/>
          </p:nvPr>
        </p:nvSpPr>
        <p:spPr>
          <a:xfrm>
            <a:off x="838200" y="365125"/>
            <a:ext cx="10515600" cy="1325563"/>
          </a:xfrm>
        </p:spPr>
        <p:txBody>
          <a:bodyPr>
            <a:normAutofit/>
          </a:bodyPr>
          <a:lstStyle/>
          <a:p>
            <a:pPr algn="ctr"/>
            <a:r>
              <a:rPr lang="lv-LV" sz="3100" dirty="0">
                <a:solidFill>
                  <a:schemeClr val="tx1">
                    <a:lumMod val="85000"/>
                    <a:lumOff val="15000"/>
                  </a:schemeClr>
                </a:solidFill>
              </a:rPr>
              <a:t>1. Galvenie priekšnosacījumi veiksmīgas sadarbības alianses veidošanai – </a:t>
            </a:r>
            <a:r>
              <a:rPr lang="lv-LV" sz="3100" b="1" dirty="0">
                <a:solidFill>
                  <a:schemeClr val="tx1">
                    <a:lumMod val="85000"/>
                    <a:lumOff val="15000"/>
                  </a:schemeClr>
                </a:solidFill>
              </a:rPr>
              <a:t>KLIENTU MĒRĶGRUPA </a:t>
            </a:r>
            <a:r>
              <a:rPr lang="lv-LV" sz="3100" dirty="0">
                <a:solidFill>
                  <a:schemeClr val="tx1">
                    <a:lumMod val="85000"/>
                    <a:lumOff val="15000"/>
                  </a:schemeClr>
                </a:solidFill>
              </a:rPr>
              <a:t>UN </a:t>
            </a:r>
            <a:r>
              <a:rPr lang="lv-LV" sz="3100" b="1" dirty="0">
                <a:solidFill>
                  <a:schemeClr val="tx1">
                    <a:lumMod val="85000"/>
                    <a:lumOff val="15000"/>
                  </a:schemeClr>
                </a:solidFill>
              </a:rPr>
              <a:t>KLIENTS</a:t>
            </a:r>
          </a:p>
        </p:txBody>
      </p:sp>
      <p:pic>
        <p:nvPicPr>
          <p:cNvPr id="4" name="Picture 3" descr="A picture containing drawing&#10;&#10;Description automatically generated">
            <a:extLst>
              <a:ext uri="{FF2B5EF4-FFF2-40B4-BE49-F238E27FC236}">
                <a16:creationId xmlns:a16="http://schemas.microsoft.com/office/drawing/2014/main" id="{B92B4A81-D11B-43A9-A2F5-B2B5E7E1DBA4}"/>
              </a:ext>
            </a:extLst>
          </p:cNvPr>
          <p:cNvPicPr/>
          <p:nvPr/>
        </p:nvPicPr>
        <p:blipFill>
          <a:blip r:embed="rId2">
            <a:extLst>
              <a:ext uri="{28A0092B-C50C-407E-A947-70E740481C1C}">
                <a14:useLocalDpi xmlns:a14="http://schemas.microsoft.com/office/drawing/2010/main" val="0"/>
              </a:ext>
            </a:extLst>
          </a:blip>
          <a:stretch>
            <a:fillRect/>
          </a:stretch>
        </p:blipFill>
        <p:spPr>
          <a:xfrm>
            <a:off x="293370" y="1690688"/>
            <a:ext cx="10892790" cy="5167312"/>
          </a:xfrm>
          <a:prstGeom prst="rect">
            <a:avLst/>
          </a:prstGeom>
        </p:spPr>
      </p:pic>
      <p:pic>
        <p:nvPicPr>
          <p:cNvPr id="23" name="Graphic 22" descr="Group of people">
            <a:extLst>
              <a:ext uri="{FF2B5EF4-FFF2-40B4-BE49-F238E27FC236}">
                <a16:creationId xmlns:a16="http://schemas.microsoft.com/office/drawing/2014/main" id="{5682C937-8EA1-4F76-985D-6051C5984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6120" y="5252720"/>
            <a:ext cx="1010920" cy="1010920"/>
          </a:xfrm>
          <a:prstGeom prst="rect">
            <a:avLst/>
          </a:prstGeom>
        </p:spPr>
      </p:pic>
      <p:pic>
        <p:nvPicPr>
          <p:cNvPr id="25" name="Graphic 24" descr="Man with cane">
            <a:extLst>
              <a:ext uri="{FF2B5EF4-FFF2-40B4-BE49-F238E27FC236}">
                <a16:creationId xmlns:a16="http://schemas.microsoft.com/office/drawing/2014/main" id="{AC3F73CD-E561-475F-BBD7-052F0BFA33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2550" y="4541520"/>
            <a:ext cx="558800" cy="558800"/>
          </a:xfrm>
          <a:prstGeom prst="rect">
            <a:avLst/>
          </a:prstGeom>
        </p:spPr>
      </p:pic>
      <p:pic>
        <p:nvPicPr>
          <p:cNvPr id="27" name="Graphic 26" descr="Man with cane">
            <a:extLst>
              <a:ext uri="{FF2B5EF4-FFF2-40B4-BE49-F238E27FC236}">
                <a16:creationId xmlns:a16="http://schemas.microsoft.com/office/drawing/2014/main" id="{EADE3858-2439-4960-85FE-B206595C3C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35680" y="4537789"/>
            <a:ext cx="558800" cy="558800"/>
          </a:xfrm>
          <a:prstGeom prst="rect">
            <a:avLst/>
          </a:prstGeom>
        </p:spPr>
      </p:pic>
      <p:pic>
        <p:nvPicPr>
          <p:cNvPr id="28" name="Graphic 27" descr="Man with cane">
            <a:extLst>
              <a:ext uri="{FF2B5EF4-FFF2-40B4-BE49-F238E27FC236}">
                <a16:creationId xmlns:a16="http://schemas.microsoft.com/office/drawing/2014/main" id="{CA0FBAAC-21F7-41FE-88FC-54C54BBF7E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98800" y="3335179"/>
            <a:ext cx="558800" cy="558800"/>
          </a:xfrm>
          <a:prstGeom prst="rect">
            <a:avLst/>
          </a:prstGeom>
        </p:spPr>
      </p:pic>
      <p:pic>
        <p:nvPicPr>
          <p:cNvPr id="29" name="Graphic 28" descr="Man with cane">
            <a:extLst>
              <a:ext uri="{FF2B5EF4-FFF2-40B4-BE49-F238E27FC236}">
                <a16:creationId xmlns:a16="http://schemas.microsoft.com/office/drawing/2014/main" id="{068E2E87-086A-4D36-AEFD-B497EE31F4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08300" y="5842000"/>
            <a:ext cx="439420" cy="439420"/>
          </a:xfrm>
          <a:prstGeom prst="rect">
            <a:avLst/>
          </a:prstGeom>
        </p:spPr>
      </p:pic>
      <p:pic>
        <p:nvPicPr>
          <p:cNvPr id="31" name="Graphic 30" descr="Child with balloon">
            <a:extLst>
              <a:ext uri="{FF2B5EF4-FFF2-40B4-BE49-F238E27FC236}">
                <a16:creationId xmlns:a16="http://schemas.microsoft.com/office/drawing/2014/main" id="{B0700157-8FC7-4A5D-A5C4-24D1E0F359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58490" y="5842000"/>
            <a:ext cx="439420" cy="439420"/>
          </a:xfrm>
          <a:prstGeom prst="rect">
            <a:avLst/>
          </a:prstGeom>
        </p:spPr>
      </p:pic>
      <p:pic>
        <p:nvPicPr>
          <p:cNvPr id="33" name="Graphic 32" descr="Family with boy">
            <a:extLst>
              <a:ext uri="{FF2B5EF4-FFF2-40B4-BE49-F238E27FC236}">
                <a16:creationId xmlns:a16="http://schemas.microsoft.com/office/drawing/2014/main" id="{2BE9D58B-F999-4814-AEE7-674C2DADF53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22425" y="5806440"/>
            <a:ext cx="457200" cy="457200"/>
          </a:xfrm>
          <a:prstGeom prst="rect">
            <a:avLst/>
          </a:prstGeom>
        </p:spPr>
      </p:pic>
      <p:pic>
        <p:nvPicPr>
          <p:cNvPr id="34" name="Graphic 33" descr="Man with cane">
            <a:extLst>
              <a:ext uri="{FF2B5EF4-FFF2-40B4-BE49-F238E27FC236}">
                <a16:creationId xmlns:a16="http://schemas.microsoft.com/office/drawing/2014/main" id="{15E0814A-37DA-427F-863C-728BA4CCC6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8010" y="4534058"/>
            <a:ext cx="558800" cy="558800"/>
          </a:xfrm>
          <a:prstGeom prst="rect">
            <a:avLst/>
          </a:prstGeom>
        </p:spPr>
      </p:pic>
      <p:pic>
        <p:nvPicPr>
          <p:cNvPr id="35" name="Graphic 34" descr="Man with cane">
            <a:extLst>
              <a:ext uri="{FF2B5EF4-FFF2-40B4-BE49-F238E27FC236}">
                <a16:creationId xmlns:a16="http://schemas.microsoft.com/office/drawing/2014/main" id="{9DF69C78-3BB9-4B99-A304-70D51CDB49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02560" y="4537789"/>
            <a:ext cx="558800" cy="558800"/>
          </a:xfrm>
          <a:prstGeom prst="rect">
            <a:avLst/>
          </a:prstGeom>
        </p:spPr>
      </p:pic>
    </p:spTree>
    <p:extLst>
      <p:ext uri="{BB962C8B-B14F-4D97-AF65-F5344CB8AC3E}">
        <p14:creationId xmlns:p14="http://schemas.microsoft.com/office/powerpoint/2010/main" val="393068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826A834-5C50-489F-9826-D5AE73F4BDE6}"/>
              </a:ext>
            </a:extLst>
          </p:cNvPr>
          <p:cNvGraphicFramePr>
            <a:graphicFrameLocks noGrp="1"/>
          </p:cNvGraphicFramePr>
          <p:nvPr>
            <p:extLst>
              <p:ext uri="{D42A27DB-BD31-4B8C-83A1-F6EECF244321}">
                <p14:modId xmlns:p14="http://schemas.microsoft.com/office/powerpoint/2010/main" val="862335175"/>
              </p:ext>
            </p:extLst>
          </p:nvPr>
        </p:nvGraphicFramePr>
        <p:xfrm>
          <a:off x="0" y="0"/>
          <a:ext cx="12192000" cy="6858000"/>
        </p:xfrm>
        <a:graphic>
          <a:graphicData uri="http://schemas.openxmlformats.org/drawingml/2006/table">
            <a:tbl>
              <a:tblPr firstRow="1" bandRow="1">
                <a:tableStyleId>{5FD0F851-EC5A-4D38-B0AD-8093EC10F338}</a:tableStyleId>
              </a:tblPr>
              <a:tblGrid>
                <a:gridCol w="6556216">
                  <a:extLst>
                    <a:ext uri="{9D8B030D-6E8A-4147-A177-3AD203B41FA5}">
                      <a16:colId xmlns:a16="http://schemas.microsoft.com/office/drawing/2014/main" val="591755849"/>
                    </a:ext>
                  </a:extLst>
                </a:gridCol>
                <a:gridCol w="5635784">
                  <a:extLst>
                    <a:ext uri="{9D8B030D-6E8A-4147-A177-3AD203B41FA5}">
                      <a16:colId xmlns:a16="http://schemas.microsoft.com/office/drawing/2014/main" val="2367922898"/>
                    </a:ext>
                  </a:extLst>
                </a:gridCol>
              </a:tblGrid>
              <a:tr h="857249">
                <a:tc>
                  <a:txBody>
                    <a:bodyPr/>
                    <a:lstStyle/>
                    <a:p>
                      <a:pPr algn="ctr"/>
                      <a:r>
                        <a:rPr lang="lv-LV" sz="3200" dirty="0">
                          <a:solidFill>
                            <a:schemeClr val="tx2">
                              <a:lumMod val="75000"/>
                            </a:schemeClr>
                          </a:solidFill>
                        </a:rPr>
                        <a:t>KLIENTU MĒRĶGRUPA</a:t>
                      </a:r>
                    </a:p>
                  </a:txBody>
                  <a:tcPr/>
                </a:tc>
                <a:tc>
                  <a:txBody>
                    <a:bodyPr/>
                    <a:lstStyle/>
                    <a:p>
                      <a:pPr algn="ctr"/>
                      <a:r>
                        <a:rPr lang="lv-LV" sz="3200" dirty="0">
                          <a:solidFill>
                            <a:schemeClr val="tx2">
                              <a:lumMod val="75000"/>
                            </a:schemeClr>
                          </a:solidFill>
                        </a:rPr>
                        <a:t>KONKRĒTAIS KLIENTS</a:t>
                      </a:r>
                    </a:p>
                  </a:txBody>
                  <a:tcPr/>
                </a:tc>
                <a:extLst>
                  <a:ext uri="{0D108BD9-81ED-4DB2-BD59-A6C34878D82A}">
                    <a16:rowId xmlns:a16="http://schemas.microsoft.com/office/drawing/2014/main" val="1382761571"/>
                  </a:ext>
                </a:extLst>
              </a:tr>
              <a:tr h="6000751">
                <a:tc>
                  <a:txBody>
                    <a:bodyPr/>
                    <a:lstStyle/>
                    <a:p>
                      <a:pPr marL="457200" indent="-457200">
                        <a:buFont typeface="Arial" panose="020B0604020202020204" pitchFamily="34" charset="0"/>
                        <a:buChar char="•"/>
                      </a:pPr>
                      <a:r>
                        <a:rPr lang="lv-LV" sz="3200" dirty="0">
                          <a:solidFill>
                            <a:schemeClr val="tx2">
                              <a:lumMod val="75000"/>
                            </a:schemeClr>
                          </a:solidFill>
                        </a:rPr>
                        <a:t>Vecums</a:t>
                      </a:r>
                    </a:p>
                    <a:p>
                      <a:pPr marL="457200" indent="-457200">
                        <a:buFont typeface="Arial" panose="020B0604020202020204" pitchFamily="34" charset="0"/>
                        <a:buChar char="•"/>
                      </a:pPr>
                      <a:r>
                        <a:rPr lang="lv-LV" sz="3200" dirty="0">
                          <a:solidFill>
                            <a:schemeClr val="tx2">
                              <a:lumMod val="75000"/>
                            </a:schemeClr>
                          </a:solidFill>
                        </a:rPr>
                        <a:t>Dzimums</a:t>
                      </a:r>
                    </a:p>
                    <a:p>
                      <a:pPr marL="457200" indent="-457200">
                        <a:buFont typeface="Arial" panose="020B0604020202020204" pitchFamily="34" charset="0"/>
                        <a:buChar char="•"/>
                      </a:pPr>
                      <a:r>
                        <a:rPr lang="lv-LV" sz="3200" dirty="0">
                          <a:solidFill>
                            <a:schemeClr val="tx2">
                              <a:lumMod val="75000"/>
                            </a:schemeClr>
                          </a:solidFill>
                        </a:rPr>
                        <a:t>Tipiskās sociālās funkcionēšanas grūtības</a:t>
                      </a:r>
                    </a:p>
                    <a:p>
                      <a:pPr marL="457200" indent="-457200">
                        <a:buFont typeface="Arial" panose="020B0604020202020204" pitchFamily="34" charset="0"/>
                        <a:buChar char="•"/>
                      </a:pPr>
                      <a:r>
                        <a:rPr lang="lv-LV" sz="3200" dirty="0">
                          <a:solidFill>
                            <a:schemeClr val="tx2">
                              <a:lumMod val="75000"/>
                            </a:schemeClr>
                          </a:solidFill>
                        </a:rPr>
                        <a:t>Sociālās problēmas</a:t>
                      </a:r>
                    </a:p>
                    <a:p>
                      <a:pPr marL="457200" indent="-457200">
                        <a:buFont typeface="Arial" panose="020B0604020202020204" pitchFamily="34" charset="0"/>
                        <a:buChar char="•"/>
                      </a:pPr>
                      <a:r>
                        <a:rPr lang="lv-LV" sz="3200" dirty="0">
                          <a:solidFill>
                            <a:schemeClr val="tx2">
                              <a:lumMod val="75000"/>
                            </a:schemeClr>
                          </a:solidFill>
                        </a:rPr>
                        <a:t>Pilngadīgi, ģimenes ar bērniem, bērni</a:t>
                      </a:r>
                    </a:p>
                  </a:txBody>
                  <a:tcPr/>
                </a:tc>
                <a:tc>
                  <a:txBody>
                    <a:bodyPr/>
                    <a:lstStyle/>
                    <a:p>
                      <a:pPr marL="457200" indent="-457200">
                        <a:buFont typeface="Arial" panose="020B0604020202020204" pitchFamily="34" charset="0"/>
                        <a:buChar char="•"/>
                      </a:pPr>
                      <a:r>
                        <a:rPr lang="lv-LV" sz="3200" dirty="0">
                          <a:solidFill>
                            <a:schemeClr val="tx2">
                              <a:lumMod val="75000"/>
                            </a:schemeClr>
                          </a:solidFill>
                        </a:rPr>
                        <a:t>Unikālā situācija</a:t>
                      </a:r>
                    </a:p>
                    <a:p>
                      <a:pPr marL="457200" indent="-457200">
                        <a:buFont typeface="Arial" panose="020B0604020202020204" pitchFamily="34" charset="0"/>
                        <a:buChar char="•"/>
                      </a:pPr>
                      <a:r>
                        <a:rPr lang="lv-LV" sz="3200" dirty="0">
                          <a:solidFill>
                            <a:schemeClr val="tx2">
                              <a:lumMod val="75000"/>
                            </a:schemeClr>
                          </a:solidFill>
                        </a:rPr>
                        <a:t>Individuālās īpatnības</a:t>
                      </a:r>
                    </a:p>
                    <a:p>
                      <a:pPr marL="457200" indent="-457200">
                        <a:buFont typeface="Arial" panose="020B0604020202020204" pitchFamily="34" charset="0"/>
                        <a:buChar char="•"/>
                      </a:pPr>
                      <a:r>
                        <a:rPr lang="lv-LV" sz="3200" dirty="0">
                          <a:solidFill>
                            <a:schemeClr val="tx2">
                              <a:lumMod val="75000"/>
                            </a:schemeClr>
                          </a:solidFill>
                        </a:rPr>
                        <a:t>Dzīves gājums, pieredze</a:t>
                      </a:r>
                    </a:p>
                    <a:p>
                      <a:pPr marL="457200" indent="-457200">
                        <a:buFont typeface="Arial" panose="020B0604020202020204" pitchFamily="34" charset="0"/>
                        <a:buChar char="•"/>
                      </a:pPr>
                      <a:r>
                        <a:rPr lang="lv-LV" sz="3200" dirty="0">
                          <a:solidFill>
                            <a:schemeClr val="tx2">
                              <a:lumMod val="75000"/>
                            </a:schemeClr>
                          </a:solidFill>
                        </a:rPr>
                        <a:t>Vide</a:t>
                      </a:r>
                    </a:p>
                    <a:p>
                      <a:pPr marL="457200" indent="-457200">
                        <a:buFont typeface="Arial" panose="020B0604020202020204" pitchFamily="34" charset="0"/>
                        <a:buChar char="•"/>
                      </a:pPr>
                      <a:r>
                        <a:rPr lang="lv-LV" sz="3200" dirty="0">
                          <a:solidFill>
                            <a:schemeClr val="tx2">
                              <a:lumMod val="75000"/>
                            </a:schemeClr>
                          </a:solidFill>
                        </a:rPr>
                        <a:t>Resursi</a:t>
                      </a:r>
                    </a:p>
                    <a:p>
                      <a:pPr marL="457200" indent="-457200">
                        <a:buFont typeface="Arial" panose="020B0604020202020204" pitchFamily="34" charset="0"/>
                        <a:buChar char="•"/>
                      </a:pPr>
                      <a:r>
                        <a:rPr lang="lv-LV" sz="3200" dirty="0">
                          <a:solidFill>
                            <a:schemeClr val="tx2">
                              <a:lumMod val="75000"/>
                            </a:schemeClr>
                          </a:solidFill>
                        </a:rPr>
                        <a:t>Kultūra un tradīcijas</a:t>
                      </a:r>
                    </a:p>
                    <a:p>
                      <a:pPr marL="457200" indent="-457200">
                        <a:buFont typeface="Arial" panose="020B0604020202020204" pitchFamily="34" charset="0"/>
                        <a:buChar char="•"/>
                      </a:pPr>
                      <a:r>
                        <a:rPr lang="lv-LV" sz="3200" dirty="0">
                          <a:solidFill>
                            <a:schemeClr val="tx2">
                              <a:lumMod val="75000"/>
                            </a:schemeClr>
                          </a:solidFill>
                        </a:rPr>
                        <a:t>PERSONĪBA – personības organizācijas veids, tips, psiholoģiskā unikalitāte un īpatnības </a:t>
                      </a:r>
                      <a:r>
                        <a:rPr lang="lv-LV" sz="3200" dirty="0" err="1">
                          <a:solidFill>
                            <a:schemeClr val="tx2">
                              <a:lumMod val="75000"/>
                            </a:schemeClr>
                          </a:solidFill>
                        </a:rPr>
                        <a:t>u.C.</a:t>
                      </a:r>
                      <a:endParaRPr lang="lv-LV" sz="3200" dirty="0">
                        <a:solidFill>
                          <a:schemeClr val="tx2">
                            <a:lumMod val="75000"/>
                          </a:schemeClr>
                        </a:solidFill>
                      </a:endParaRPr>
                    </a:p>
                  </a:txBody>
                  <a:tcPr/>
                </a:tc>
                <a:extLst>
                  <a:ext uri="{0D108BD9-81ED-4DB2-BD59-A6C34878D82A}">
                    <a16:rowId xmlns:a16="http://schemas.microsoft.com/office/drawing/2014/main" val="769727390"/>
                  </a:ext>
                </a:extLst>
              </a:tr>
            </a:tbl>
          </a:graphicData>
        </a:graphic>
      </p:graphicFrame>
      <p:pic>
        <p:nvPicPr>
          <p:cNvPr id="8" name="Graphic 7" descr="Man with cane">
            <a:extLst>
              <a:ext uri="{FF2B5EF4-FFF2-40B4-BE49-F238E27FC236}">
                <a16:creationId xmlns:a16="http://schemas.microsoft.com/office/drawing/2014/main" id="{2F093858-7A1B-4387-B111-E1D3770D2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0225" y="5840254"/>
            <a:ext cx="558800" cy="558800"/>
          </a:xfrm>
          <a:prstGeom prst="rect">
            <a:avLst/>
          </a:prstGeom>
        </p:spPr>
      </p:pic>
      <p:pic>
        <p:nvPicPr>
          <p:cNvPr id="9" name="Graphic 8" descr="Man with cane">
            <a:extLst>
              <a:ext uri="{FF2B5EF4-FFF2-40B4-BE49-F238E27FC236}">
                <a16:creationId xmlns:a16="http://schemas.microsoft.com/office/drawing/2014/main" id="{FFD18032-E114-464E-ADA9-61CD9A4390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7196" y="5913120"/>
            <a:ext cx="558800" cy="558800"/>
          </a:xfrm>
          <a:prstGeom prst="rect">
            <a:avLst/>
          </a:prstGeom>
        </p:spPr>
      </p:pic>
      <p:pic>
        <p:nvPicPr>
          <p:cNvPr id="10" name="Graphic 9" descr="Man with cane">
            <a:extLst>
              <a:ext uri="{FF2B5EF4-FFF2-40B4-BE49-F238E27FC236}">
                <a16:creationId xmlns:a16="http://schemas.microsoft.com/office/drawing/2014/main" id="{FD8863AF-7ECA-4657-BA78-AB565528D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0435" y="5913120"/>
            <a:ext cx="558800" cy="558800"/>
          </a:xfrm>
          <a:prstGeom prst="rect">
            <a:avLst/>
          </a:prstGeom>
        </p:spPr>
      </p:pic>
      <p:pic>
        <p:nvPicPr>
          <p:cNvPr id="11" name="Graphic 10" descr="Man with cane">
            <a:extLst>
              <a:ext uri="{FF2B5EF4-FFF2-40B4-BE49-F238E27FC236}">
                <a16:creationId xmlns:a16="http://schemas.microsoft.com/office/drawing/2014/main" id="{88ECD51E-79EE-43DA-9EE9-C23D18D4B9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8113" y="5913120"/>
            <a:ext cx="558800" cy="558800"/>
          </a:xfrm>
          <a:prstGeom prst="rect">
            <a:avLst/>
          </a:prstGeom>
        </p:spPr>
      </p:pic>
      <p:pic>
        <p:nvPicPr>
          <p:cNvPr id="12" name="Graphic 11" descr="Man with cane">
            <a:extLst>
              <a:ext uri="{FF2B5EF4-FFF2-40B4-BE49-F238E27FC236}">
                <a16:creationId xmlns:a16="http://schemas.microsoft.com/office/drawing/2014/main" id="{44B2D19E-D700-4A7F-A68C-C95CC3617F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6913" y="5913120"/>
            <a:ext cx="558800" cy="558800"/>
          </a:xfrm>
          <a:prstGeom prst="rect">
            <a:avLst/>
          </a:prstGeom>
        </p:spPr>
      </p:pic>
    </p:spTree>
    <p:extLst>
      <p:ext uri="{BB962C8B-B14F-4D97-AF65-F5344CB8AC3E}">
        <p14:creationId xmlns:p14="http://schemas.microsoft.com/office/powerpoint/2010/main" val="168712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a:extLst>
              <a:ext uri="{FF2B5EF4-FFF2-40B4-BE49-F238E27FC236}">
                <a16:creationId xmlns:a16="http://schemas.microsoft.com/office/drawing/2014/main" id="{A5E6F3A7-566E-4A1F-AE9E-CA0DC7E4F843}"/>
              </a:ext>
            </a:extLst>
          </p:cNvPr>
          <p:cNvGraphicFramePr>
            <a:graphicFrameLocks noGrp="1"/>
          </p:cNvGraphicFramePr>
          <p:nvPr>
            <p:ph idx="1"/>
            <p:extLst>
              <p:ext uri="{D42A27DB-BD31-4B8C-83A1-F6EECF244321}">
                <p14:modId xmlns:p14="http://schemas.microsoft.com/office/powerpoint/2010/main" val="3512538292"/>
              </p:ext>
            </p:extLst>
          </p:nvPr>
        </p:nvGraphicFramePr>
        <p:xfrm>
          <a:off x="0" y="-159026"/>
          <a:ext cx="12192000" cy="701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Taisns savienotājs 2">
            <a:extLst>
              <a:ext uri="{FF2B5EF4-FFF2-40B4-BE49-F238E27FC236}">
                <a16:creationId xmlns:a16="http://schemas.microsoft.com/office/drawing/2014/main" id="{71E512CC-06E2-455B-91FF-458E5F6079B4}"/>
              </a:ext>
            </a:extLst>
          </p:cNvPr>
          <p:cNvCxnSpPr>
            <a:cxnSpLocks/>
          </p:cNvCxnSpPr>
          <p:nvPr/>
        </p:nvCxnSpPr>
        <p:spPr>
          <a:xfrm>
            <a:off x="0" y="1944757"/>
            <a:ext cx="40684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Taisns savienotājs 6">
            <a:extLst>
              <a:ext uri="{FF2B5EF4-FFF2-40B4-BE49-F238E27FC236}">
                <a16:creationId xmlns:a16="http://schemas.microsoft.com/office/drawing/2014/main" id="{90E48AFB-0463-4FCF-9A1A-E96E7FCB80EF}"/>
              </a:ext>
            </a:extLst>
          </p:cNvPr>
          <p:cNvCxnSpPr>
            <a:cxnSpLocks/>
          </p:cNvCxnSpPr>
          <p:nvPr/>
        </p:nvCxnSpPr>
        <p:spPr>
          <a:xfrm>
            <a:off x="8123583" y="4429539"/>
            <a:ext cx="40684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8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B876B313-0E98-47F9-8997-C20186C9960D}"/>
              </a:ext>
            </a:extLst>
          </p:cNvPr>
          <p:cNvSpPr>
            <a:spLocks noGrp="1"/>
          </p:cNvSpPr>
          <p:nvPr>
            <p:ph type="title"/>
          </p:nvPr>
        </p:nvSpPr>
        <p:spPr>
          <a:xfrm>
            <a:off x="2726163" y="885825"/>
            <a:ext cx="6661692" cy="5686425"/>
          </a:xfrm>
          <a:noFill/>
        </p:spPr>
        <p:txBody>
          <a:bodyPr vert="horz" lIns="91440" tIns="45720" rIns="91440" bIns="45720" rtlCol="0" anchor="ctr">
            <a:normAutofit/>
          </a:bodyPr>
          <a:lstStyle/>
          <a:p>
            <a:pPr algn="ctr"/>
            <a:r>
              <a:rPr lang="en-US" sz="4000" kern="1200" dirty="0" err="1">
                <a:solidFill>
                  <a:schemeClr val="tx2">
                    <a:lumMod val="75000"/>
                  </a:schemeClr>
                </a:solidFill>
                <a:latin typeface="+mj-lt"/>
                <a:ea typeface="+mj-ea"/>
                <a:cs typeface="+mj-cs"/>
              </a:rPr>
              <a:t>Raksturojiet</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savu</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klientu</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mērķgrupu</a:t>
            </a:r>
            <a:r>
              <a:rPr lang="lv-LV" sz="4000" dirty="0">
                <a:solidFill>
                  <a:schemeClr val="tx2">
                    <a:lumMod val="75000"/>
                  </a:schemeClr>
                </a:solidFill>
              </a:rPr>
              <a:t> un</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klientus</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ar</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kuriem</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ir</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grūtāk</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veidot</a:t>
            </a:r>
            <a:r>
              <a:rPr lang="en-US" sz="4000" kern="1200" dirty="0">
                <a:solidFill>
                  <a:schemeClr val="tx2">
                    <a:lumMod val="75000"/>
                  </a:schemeClr>
                </a:solidFill>
                <a:latin typeface="+mj-lt"/>
                <a:ea typeface="+mj-ea"/>
                <a:cs typeface="+mj-cs"/>
              </a:rPr>
              <a:t> </a:t>
            </a:r>
            <a:r>
              <a:rPr lang="en-US" sz="4000" kern="1200" dirty="0" err="1">
                <a:solidFill>
                  <a:schemeClr val="tx2">
                    <a:lumMod val="75000"/>
                  </a:schemeClr>
                </a:solidFill>
                <a:latin typeface="+mj-lt"/>
                <a:ea typeface="+mj-ea"/>
                <a:cs typeface="+mj-cs"/>
              </a:rPr>
              <a:t>saskarsmi</a:t>
            </a:r>
            <a:endParaRPr lang="en-US" sz="4000" kern="1200" dirty="0">
              <a:solidFill>
                <a:schemeClr val="tx2">
                  <a:lumMod val="75000"/>
                </a:schemeClr>
              </a:solidFill>
              <a:latin typeface="+mj-lt"/>
              <a:ea typeface="+mj-ea"/>
              <a:cs typeface="+mj-cs"/>
            </a:endParaRPr>
          </a:p>
        </p:txBody>
      </p:sp>
      <p:sp>
        <p:nvSpPr>
          <p:cNvPr id="30" name="Rectangle 29">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801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04203-F86D-49DD-A155-F7FDB2DBA4D8}"/>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dirty="0">
                <a:solidFill>
                  <a:schemeClr val="tx1"/>
                </a:solidFill>
                <a:latin typeface="+mj-lt"/>
                <a:ea typeface="+mj-ea"/>
                <a:cs typeface="+mj-cs"/>
              </a:rPr>
              <a:t>2. </a:t>
            </a:r>
            <a:r>
              <a:rPr lang="en-US" sz="3400" kern="1200" dirty="0" err="1">
                <a:solidFill>
                  <a:schemeClr val="tx1"/>
                </a:solidFill>
                <a:latin typeface="+mj-lt"/>
                <a:ea typeface="+mj-ea"/>
                <a:cs typeface="+mj-cs"/>
              </a:rPr>
              <a:t>Galvenie</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priekšnosacījumi</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veiksmīgas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sadarbības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alianses</a:t>
            </a:r>
            <a:r>
              <a:rPr lang="en-US" sz="3400" kern="1200" dirty="0">
                <a:solidFill>
                  <a:schemeClr val="tx1"/>
                </a:solidFill>
                <a:latin typeface="+mj-lt"/>
                <a:ea typeface="+mj-ea"/>
                <a:cs typeface="+mj-cs"/>
              </a:rPr>
              <a:t> </a:t>
            </a:r>
            <a:r>
              <a:rPr lang="en-US" sz="3400" kern="1200" dirty="0" err="1">
                <a:solidFill>
                  <a:schemeClr val="tx1"/>
                </a:solidFill>
                <a:latin typeface="+mj-lt"/>
                <a:ea typeface="+mj-ea"/>
                <a:cs typeface="+mj-cs"/>
              </a:rPr>
              <a:t>veidošanai</a:t>
            </a:r>
            <a:r>
              <a:rPr lang="en-US" sz="3400" kern="1200" dirty="0">
                <a:solidFill>
                  <a:schemeClr val="tx1"/>
                </a:solidFill>
                <a:latin typeface="+mj-lt"/>
                <a:ea typeface="+mj-ea"/>
                <a:cs typeface="+mj-cs"/>
              </a:rPr>
              <a:t> – </a:t>
            </a:r>
            <a:r>
              <a:rPr lang="en-US" sz="3400" b="1" kern="1200" dirty="0">
                <a:solidFill>
                  <a:schemeClr val="tx1"/>
                </a:solidFill>
                <a:latin typeface="+mj-lt"/>
                <a:ea typeface="+mj-ea"/>
                <a:cs typeface="+mj-cs"/>
              </a:rPr>
              <a:t>SOCIĀLAIS DARBINIEKS – SOCIĀLAIS DARBS</a:t>
            </a:r>
            <a:endParaRPr lang="en-US" sz="3400" kern="1200" dirty="0">
              <a:solidFill>
                <a:schemeClr val="tx1"/>
              </a:solidFill>
              <a:latin typeface="+mj-lt"/>
              <a:ea typeface="+mj-ea"/>
              <a:cs typeface="+mj-cs"/>
            </a:endParaRPr>
          </a:p>
        </p:txBody>
      </p:sp>
      <p:pic>
        <p:nvPicPr>
          <p:cNvPr id="3" name="Picture 2" descr="A picture containing drawing&#10;&#10;Description automatically generated">
            <a:extLst>
              <a:ext uri="{FF2B5EF4-FFF2-40B4-BE49-F238E27FC236}">
                <a16:creationId xmlns:a16="http://schemas.microsoft.com/office/drawing/2014/main" id="{99C00FDE-EED1-4205-AD63-AB6648AE59BE}"/>
              </a:ext>
            </a:extLst>
          </p:cNvPr>
          <p:cNvPicPr/>
          <p:nvPr/>
        </p:nvPicPr>
        <p:blipFill>
          <a:blip r:embed="rId2">
            <a:extLst>
              <a:ext uri="{28A0092B-C50C-407E-A947-70E740481C1C}">
                <a14:useLocalDpi xmlns:a14="http://schemas.microsoft.com/office/drawing/2010/main" val="0"/>
              </a:ext>
            </a:extLst>
          </a:blip>
          <a:stretch>
            <a:fillRect/>
          </a:stretch>
        </p:blipFill>
        <p:spPr>
          <a:xfrm>
            <a:off x="975360" y="1554480"/>
            <a:ext cx="9621520" cy="5303520"/>
          </a:xfrm>
          <a:prstGeom prst="rect">
            <a:avLst/>
          </a:prstGeom>
        </p:spPr>
      </p:pic>
      <p:pic>
        <p:nvPicPr>
          <p:cNvPr id="6" name="Graphic 5" descr="Woman">
            <a:extLst>
              <a:ext uri="{FF2B5EF4-FFF2-40B4-BE49-F238E27FC236}">
                <a16:creationId xmlns:a16="http://schemas.microsoft.com/office/drawing/2014/main" id="{0E8D2EEA-F103-4E3A-977C-E850EAF266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8937" y="3090863"/>
            <a:ext cx="566738" cy="566738"/>
          </a:xfrm>
          <a:prstGeom prst="rect">
            <a:avLst/>
          </a:prstGeom>
        </p:spPr>
      </p:pic>
      <p:pic>
        <p:nvPicPr>
          <p:cNvPr id="8" name="Graphic 7" descr="Group of people">
            <a:extLst>
              <a:ext uri="{FF2B5EF4-FFF2-40B4-BE49-F238E27FC236}">
                <a16:creationId xmlns:a16="http://schemas.microsoft.com/office/drawing/2014/main" id="{62B70FFE-1818-49B1-9ABC-B2050B5370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9400" y="5476875"/>
            <a:ext cx="914400" cy="914400"/>
          </a:xfrm>
          <a:prstGeom prst="rect">
            <a:avLst/>
          </a:prstGeom>
        </p:spPr>
      </p:pic>
      <p:pic>
        <p:nvPicPr>
          <p:cNvPr id="10" name="Graphic 9" descr="Group">
            <a:extLst>
              <a:ext uri="{FF2B5EF4-FFF2-40B4-BE49-F238E27FC236}">
                <a16:creationId xmlns:a16="http://schemas.microsoft.com/office/drawing/2014/main" id="{36317468-4A31-4526-91DC-7F46FE3F4C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9400" y="4229101"/>
            <a:ext cx="828675" cy="828675"/>
          </a:xfrm>
          <a:prstGeom prst="rect">
            <a:avLst/>
          </a:prstGeom>
        </p:spPr>
      </p:pic>
    </p:spTree>
    <p:extLst>
      <p:ext uri="{BB962C8B-B14F-4D97-AF65-F5344CB8AC3E}">
        <p14:creationId xmlns:p14="http://schemas.microsoft.com/office/powerpoint/2010/main" val="1565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1782</Words>
  <Application>Microsoft Office PowerPoint</Application>
  <PresentationFormat>Widescreen</PresentationFormat>
  <Paragraphs>181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Saskarsmes/attiecību veidošanas priekšnosacījumi sociālajā darbā ar indivīdu</vt:lpstr>
      <vt:lpstr>– M.Ričmonda «Sociālais darbs ir māksla» - vajadzīgas zinašanas, metodes, pieredze, attieksme un ideja, kā arī nedaudz trakuma. – Attīstībai nepieciešama droša telpa un attiecības; – Attīstībai nepieciešami resursi    </vt:lpstr>
      <vt:lpstr>PowerPoint Presentation</vt:lpstr>
      <vt:lpstr>Sociālajā darbā pastāv daudzi priekšnosacījumi un iemesli, lai pastāvētu saskarsmes un veiksmīgas sadarbības šķēršļi:</vt:lpstr>
      <vt:lpstr>1. Galvenie priekšnosacījumi veiksmīgas sadarbības alianses veidošanai – KLIENTU MĒRĶGRUPA UN KLIENTS</vt:lpstr>
      <vt:lpstr>PowerPoint Presentation</vt:lpstr>
      <vt:lpstr>PowerPoint Presentation</vt:lpstr>
      <vt:lpstr>Raksturojiet savu klientu mērķgrupu un klientus ar kuriem ir grūtāk veidot saskarsmi</vt:lpstr>
      <vt:lpstr>PowerPoint Presentation</vt:lpstr>
      <vt:lpstr>PowerPoint Presentation</vt:lpstr>
      <vt:lpstr>Sociālā darba ar gadījumu pamatmetodes</vt:lpstr>
      <vt:lpstr>PowerPoint Presentation</vt:lpstr>
      <vt:lpstr>PowerPoint Presentation</vt:lpstr>
      <vt:lpstr>Raksturojiet savas kā sociālā darbinieka stiprās puses, resursus saskarsmē ar klientiem, kādas ir grūtības?</vt:lpstr>
      <vt:lpstr>2. Galvenie priekšnosacījumi veiksmīgas sadarbības alianses veidošanai – INSTITŪCIJA</vt:lpstr>
      <vt:lpstr>PowerPoint Presentation</vt:lpstr>
      <vt:lpstr>Raksturojiet savu organizāciju, saskarsmes un labvēlīgu attiecību kontekstā. Stiprās puses, šķēršļi.</vt:lpstr>
      <vt:lpstr>Sociālā darba ar gadījumu efektivitāti ietekmē šo visu elementu mijiedarbība</vt:lpstr>
      <vt:lpstr>Jebkura elementa pārlieka dominēšana negatīvi ietekmē sociālā darba efektivitāti un mazina «atveseļojošo» efektu klientam no sociālā darba vērtību, principu un mērķu skatu punkta</vt:lpstr>
      <vt:lpstr>Ja visi mozaīkas gabaliņi ir savā vietā, tad veidojas vienota bilde. Mākslā to panākt ir salīdzinoši vienkāršāk. Sociālajā darbā tas ir mērķis uz kuru vienmēr jātiecas.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Saskarsmes/attiecību veidošanas priekšnosacījumi sociālajā darbā ar indivīdu</dc:title>
  <dc:creator>Ieva Ozola</dc:creator>
  <cp:lastModifiedBy>Daiga Muktupāvela</cp:lastModifiedBy>
  <cp:revision>8</cp:revision>
  <dcterms:created xsi:type="dcterms:W3CDTF">2020-07-05T10:58:27Z</dcterms:created>
  <dcterms:modified xsi:type="dcterms:W3CDTF">2020-07-13T10:01:34Z</dcterms:modified>
</cp:coreProperties>
</file>